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75" r:id="rId3"/>
    <p:sldId id="308" r:id="rId4"/>
    <p:sldId id="309" r:id="rId5"/>
    <p:sldId id="310" r:id="rId6"/>
    <p:sldId id="311" r:id="rId7"/>
    <p:sldId id="312" r:id="rId8"/>
    <p:sldId id="313" r:id="rId9"/>
    <p:sldId id="314" r:id="rId10"/>
    <p:sldId id="315" r:id="rId11"/>
    <p:sldId id="316" r:id="rId12"/>
    <p:sldId id="317" r:id="rId13"/>
    <p:sldId id="318" r:id="rId14"/>
    <p:sldId id="319" r:id="rId15"/>
    <p:sldId id="320" r:id="rId16"/>
    <p:sldId id="321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-3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D24219-78F2-4E3C-A18C-909D678FD9FD}" type="datetimeFigureOut">
              <a:rPr lang="en-GB" smtClean="0"/>
              <a:pPr/>
              <a:t>07/09/2017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E2D8D7-E6E4-4896-96CB-F9A29207CDC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1993392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E6A2D4-496F-4BE4-8502-8765B3415D86}" type="slidenum">
              <a:rPr lang="da-DK" smtClean="0"/>
              <a:pPr/>
              <a:t>11</a:t>
            </a:fld>
            <a:endParaRPr lang="da-DK"/>
          </a:p>
        </p:txBody>
      </p:sp>
    </p:spTree>
    <p:extLst>
      <p:ext uri="{BB962C8B-B14F-4D97-AF65-F5344CB8AC3E}">
        <p14:creationId xmlns="" xmlns:p14="http://schemas.microsoft.com/office/powerpoint/2010/main" val="35483417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88FC9-410A-1641-8A81-31E2A2883D18}" type="datetimeFigureOut">
              <a:rPr/>
              <a:pPr/>
              <a:t>8/31/2017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5A13D-6704-8549-A19C-51A185AC3220}" type="slidenum">
              <a:rPr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08784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88FC9-410A-1641-8A81-31E2A2883D18}" type="datetimeFigureOut">
              <a:rPr/>
              <a:pPr/>
              <a:t>8/31/2017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5A13D-6704-8549-A19C-51A185AC3220}" type="slidenum">
              <a:rPr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47973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88FC9-410A-1641-8A81-31E2A2883D18}" type="datetimeFigureOut">
              <a:rPr/>
              <a:pPr/>
              <a:t>8/31/2017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5A13D-6704-8549-A19C-51A185AC3220}" type="slidenum">
              <a:rPr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08130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88FC9-410A-1641-8A81-31E2A2883D18}" type="datetimeFigureOut">
              <a:rPr/>
              <a:pPr/>
              <a:t>8/31/2017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5A13D-6704-8549-A19C-51A185AC3220}" type="slidenum">
              <a:rPr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70325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88FC9-410A-1641-8A81-31E2A2883D18}" type="datetimeFigureOut">
              <a:rPr/>
              <a:pPr/>
              <a:t>8/31/2017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5A13D-6704-8549-A19C-51A185AC3220}" type="slidenum">
              <a:rPr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06463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88FC9-410A-1641-8A81-31E2A2883D18}" type="datetimeFigureOut">
              <a:rPr/>
              <a:pPr/>
              <a:t>8/31/2017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5A13D-6704-8549-A19C-51A185AC3220}" type="slidenum">
              <a:rPr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08195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88FC9-410A-1641-8A81-31E2A2883D18}" type="datetimeFigureOut">
              <a:rPr/>
              <a:pPr/>
              <a:t>8/31/2017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5A13D-6704-8549-A19C-51A185AC3220}" type="slidenum">
              <a:rPr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36472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88FC9-410A-1641-8A81-31E2A2883D18}" type="datetimeFigureOut">
              <a:rPr/>
              <a:pPr/>
              <a:t>8/31/2017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5A13D-6704-8549-A19C-51A185AC3220}" type="slidenum">
              <a:rPr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08243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88FC9-410A-1641-8A81-31E2A2883D18}" type="datetimeFigureOut">
              <a:rPr/>
              <a:pPr/>
              <a:t>8/31/2017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5A13D-6704-8549-A19C-51A185AC3220}" type="slidenum">
              <a:rPr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7518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88FC9-410A-1641-8A81-31E2A2883D18}" type="datetimeFigureOut">
              <a:rPr/>
              <a:pPr/>
              <a:t>8/31/2017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5A13D-6704-8549-A19C-51A185AC3220}" type="slidenum">
              <a:rPr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69428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88FC9-410A-1641-8A81-31E2A2883D18}" type="datetimeFigureOut">
              <a:rPr/>
              <a:pPr/>
              <a:t>8/31/2017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5A13D-6704-8549-A19C-51A185AC3220}" type="slidenum">
              <a:rPr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85939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E88FC9-410A-1641-8A81-31E2A2883D18}" type="datetimeFigureOut">
              <a:rPr/>
              <a:pPr/>
              <a:t>8/31/2017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65A13D-6704-8549-A19C-51A185AC3220}" type="slidenum">
              <a:rPr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86877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koletube.dk/video/3131606/b45c0a176f4337ae19ef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skoletube.dk/video/3131589/ffb91b2a0f96cae373b3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geogebra.org/m/hkNStCak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skoletube.dk/video/2974059/5a4921021a1c8a6dfcb3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koletube.dk/video/3127489/27dfb06538b05ec51492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00" y="0"/>
            <a:ext cx="8505508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5131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379" y="836712"/>
            <a:ext cx="6962031" cy="3846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boks 2"/>
          <p:cNvSpPr txBox="1"/>
          <p:nvPr/>
        </p:nvSpPr>
        <p:spPr>
          <a:xfrm>
            <a:off x="1812087" y="5144625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>Boys assessing spreadsheet session yellow</a:t>
            </a:r>
            <a:endParaRPr lang="da-DK" dirty="0"/>
          </a:p>
        </p:txBody>
      </p:sp>
    </p:spTree>
    <p:extLst>
      <p:ext uri="{BB962C8B-B14F-4D97-AF65-F5344CB8AC3E}">
        <p14:creationId xmlns="" xmlns:p14="http://schemas.microsoft.com/office/powerpoint/2010/main" val="2592606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/>
          <p:cNvPicPr/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0929" y="4653136"/>
            <a:ext cx="524388" cy="957015"/>
          </a:xfrm>
          <a:prstGeom prst="rect">
            <a:avLst/>
          </a:prstGeom>
        </p:spPr>
      </p:pic>
      <p:sp>
        <p:nvSpPr>
          <p:cNvPr id="3" name="Tekstboks 2"/>
          <p:cNvSpPr txBox="1"/>
          <p:nvPr/>
        </p:nvSpPr>
        <p:spPr>
          <a:xfrm>
            <a:off x="899592" y="771774"/>
            <a:ext cx="6768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b="1" dirty="0" err="1" smtClean="0"/>
              <a:t>What</a:t>
            </a:r>
            <a:r>
              <a:rPr lang="da-DK" sz="2000" b="1" dirty="0" smtClean="0"/>
              <a:t> did the </a:t>
            </a:r>
            <a:r>
              <a:rPr lang="da-DK" sz="2000" b="1" dirty="0" err="1" smtClean="0"/>
              <a:t>teacher</a:t>
            </a:r>
            <a:r>
              <a:rPr lang="da-DK" sz="2000" b="1" dirty="0" smtClean="0"/>
              <a:t> </a:t>
            </a:r>
            <a:r>
              <a:rPr lang="da-DK" sz="2000" b="1" dirty="0" err="1" smtClean="0"/>
              <a:t>want</a:t>
            </a:r>
            <a:r>
              <a:rPr lang="da-DK" sz="2000" b="1" dirty="0" smtClean="0"/>
              <a:t> the students to </a:t>
            </a:r>
            <a:r>
              <a:rPr lang="da-DK" sz="2000" b="1" dirty="0" err="1" smtClean="0"/>
              <a:t>learn</a:t>
            </a:r>
            <a:r>
              <a:rPr lang="da-DK" sz="2000" b="1" dirty="0" smtClean="0"/>
              <a:t> from </a:t>
            </a:r>
            <a:r>
              <a:rPr lang="da-DK" sz="2000" b="1" dirty="0" err="1" smtClean="0"/>
              <a:t>this</a:t>
            </a:r>
            <a:r>
              <a:rPr lang="da-DK" sz="2000" b="1" dirty="0" smtClean="0"/>
              <a:t> </a:t>
            </a:r>
            <a:r>
              <a:rPr lang="da-DK" sz="2000" b="1" dirty="0" err="1" smtClean="0"/>
              <a:t>acitivity</a:t>
            </a:r>
            <a:r>
              <a:rPr lang="da-DK" sz="2000" b="1" dirty="0" smtClean="0"/>
              <a:t> ?</a:t>
            </a:r>
            <a:endParaRPr lang="da-DK" sz="2000" b="1" dirty="0"/>
          </a:p>
        </p:txBody>
      </p:sp>
      <p:pic>
        <p:nvPicPr>
          <p:cNvPr id="8" name="Billede 7"/>
          <p:cNvPicPr/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7574" y="3212976"/>
            <a:ext cx="504056" cy="959928"/>
          </a:xfrm>
          <a:prstGeom prst="rect">
            <a:avLst/>
          </a:prstGeom>
        </p:spPr>
      </p:pic>
      <p:pic>
        <p:nvPicPr>
          <p:cNvPr id="9" name="Billede 8"/>
          <p:cNvPicPr/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7574" y="1628800"/>
            <a:ext cx="504056" cy="1008112"/>
          </a:xfrm>
          <a:prstGeom prst="rect">
            <a:avLst/>
          </a:prstGeom>
        </p:spPr>
      </p:pic>
      <p:sp>
        <p:nvSpPr>
          <p:cNvPr id="10" name="Tekstboks 9"/>
          <p:cNvSpPr txBox="1"/>
          <p:nvPr/>
        </p:nvSpPr>
        <p:spPr>
          <a:xfrm>
            <a:off x="971600" y="1916832"/>
            <a:ext cx="554461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err="1" smtClean="0"/>
              <a:t>Nothing</a:t>
            </a:r>
            <a:r>
              <a:rPr lang="da-DK" dirty="0" smtClean="0"/>
              <a:t> new, just </a:t>
            </a:r>
            <a:r>
              <a:rPr lang="da-DK" dirty="0" err="1" smtClean="0"/>
              <a:t>letting</a:t>
            </a:r>
            <a:r>
              <a:rPr lang="da-DK" dirty="0" smtClean="0"/>
              <a:t> the students </a:t>
            </a:r>
            <a:r>
              <a:rPr lang="da-DK" dirty="0" err="1" smtClean="0"/>
              <a:t>use</a:t>
            </a:r>
            <a:r>
              <a:rPr lang="da-DK" dirty="0" smtClean="0"/>
              <a:t> the </a:t>
            </a:r>
            <a:r>
              <a:rPr lang="da-DK" dirty="0" err="1" smtClean="0"/>
              <a:t>spreadsheet</a:t>
            </a:r>
            <a:r>
              <a:rPr lang="da-DK" dirty="0" smtClean="0"/>
              <a:t> to do the </a:t>
            </a:r>
            <a:r>
              <a:rPr lang="da-DK" dirty="0" err="1" smtClean="0"/>
              <a:t>calculation</a:t>
            </a:r>
            <a:r>
              <a:rPr lang="da-DK" dirty="0" smtClean="0"/>
              <a:t> </a:t>
            </a:r>
            <a:r>
              <a:rPr lang="da-DK" dirty="0" err="1" smtClean="0"/>
              <a:t>instead</a:t>
            </a:r>
            <a:r>
              <a:rPr lang="da-DK" dirty="0" smtClean="0"/>
              <a:t> of a </a:t>
            </a:r>
            <a:r>
              <a:rPr lang="da-DK" dirty="0" err="1" smtClean="0"/>
              <a:t>calculator</a:t>
            </a:r>
            <a:r>
              <a:rPr lang="da-DK" dirty="0" smtClean="0"/>
              <a:t> ?</a:t>
            </a:r>
          </a:p>
          <a:p>
            <a:endParaRPr lang="da-DK" dirty="0"/>
          </a:p>
          <a:p>
            <a:endParaRPr lang="da-DK" dirty="0" smtClean="0"/>
          </a:p>
          <a:p>
            <a:endParaRPr lang="da-DK" dirty="0" smtClean="0"/>
          </a:p>
          <a:p>
            <a:endParaRPr lang="da-DK" dirty="0"/>
          </a:p>
          <a:p>
            <a:r>
              <a:rPr lang="da-DK" dirty="0" smtClean="0"/>
              <a:t>To understand the </a:t>
            </a:r>
            <a:r>
              <a:rPr lang="da-DK" dirty="0" err="1" smtClean="0"/>
              <a:t>concept</a:t>
            </a:r>
            <a:r>
              <a:rPr lang="da-DK" dirty="0" smtClean="0"/>
              <a:t> ”average” ?</a:t>
            </a:r>
          </a:p>
          <a:p>
            <a:endParaRPr lang="da-DK" dirty="0"/>
          </a:p>
          <a:p>
            <a:endParaRPr lang="da-DK" dirty="0" smtClean="0"/>
          </a:p>
          <a:p>
            <a:endParaRPr lang="da-DK" dirty="0"/>
          </a:p>
          <a:p>
            <a:endParaRPr lang="da-DK" dirty="0" smtClean="0"/>
          </a:p>
          <a:p>
            <a:r>
              <a:rPr lang="da-DK" dirty="0" smtClean="0"/>
              <a:t>To </a:t>
            </a:r>
            <a:r>
              <a:rPr lang="da-DK" dirty="0" err="1" smtClean="0"/>
              <a:t>learn</a:t>
            </a:r>
            <a:r>
              <a:rPr lang="da-DK" dirty="0" smtClean="0"/>
              <a:t> </a:t>
            </a:r>
            <a:r>
              <a:rPr lang="da-DK" dirty="0" err="1" smtClean="0"/>
              <a:t>how</a:t>
            </a:r>
            <a:r>
              <a:rPr lang="da-DK" dirty="0" smtClean="0"/>
              <a:t> to </a:t>
            </a:r>
            <a:r>
              <a:rPr lang="da-DK" dirty="0" err="1" smtClean="0"/>
              <a:t>use</a:t>
            </a:r>
            <a:r>
              <a:rPr lang="da-DK" dirty="0" smtClean="0"/>
              <a:t> the </a:t>
            </a:r>
            <a:r>
              <a:rPr lang="da-DK" dirty="0" err="1" smtClean="0"/>
              <a:t>spreadsheet</a:t>
            </a:r>
            <a:r>
              <a:rPr lang="da-DK" dirty="0" smtClean="0"/>
              <a:t> ?</a:t>
            </a:r>
          </a:p>
          <a:p>
            <a:endParaRPr lang="da-DK" dirty="0" smtClean="0"/>
          </a:p>
        </p:txBody>
      </p:sp>
    </p:spTree>
    <p:extLst>
      <p:ext uri="{BB962C8B-B14F-4D97-AF65-F5344CB8AC3E}">
        <p14:creationId xmlns="" xmlns:p14="http://schemas.microsoft.com/office/powerpoint/2010/main" val="13718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boks 3"/>
          <p:cNvSpPr txBox="1"/>
          <p:nvPr/>
        </p:nvSpPr>
        <p:spPr>
          <a:xfrm>
            <a:off x="1214403" y="5237907"/>
            <a:ext cx="590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2"/>
              </a:rPr>
              <a:t>Girls talking about the traffic light tool</a:t>
            </a:r>
            <a:endParaRPr lang="da-DK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764704"/>
            <a:ext cx="2531779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484784"/>
            <a:ext cx="2448272" cy="326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73386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971600" y="2060848"/>
            <a:ext cx="7488832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/>
              <a:t>Increase the deeper understanding of maths and the use of it</a:t>
            </a:r>
            <a:endParaRPr lang="da-DK" sz="2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/>
              <a:t>Move the teaching away from the  “how to” and more towards the “why”</a:t>
            </a:r>
            <a:endParaRPr lang="da-DK" sz="2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/>
              <a:t>Improve students’ activity</a:t>
            </a:r>
            <a:endParaRPr lang="da-DK" sz="2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/>
              <a:t>Discover misconceptions or lack of understanding of the students</a:t>
            </a:r>
            <a:endParaRPr lang="da-DK" sz="2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/>
              <a:t>Take maths out of the classroom, or take real life into the classroom, because realistic materials can be handled more easily with digital tools</a:t>
            </a:r>
            <a:endParaRPr lang="da-DK" sz="2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/>
              <a:t>Spend more time facilitating the student’s learning instead of instructing</a:t>
            </a:r>
            <a:endParaRPr lang="da-DK" sz="2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/>
              <a:t>Use exploration in the teaching to increase understanding and minimize ”robot-learning</a:t>
            </a:r>
            <a:r>
              <a:rPr lang="en-US" dirty="0"/>
              <a:t>” </a:t>
            </a:r>
            <a:endParaRPr lang="da-DK" dirty="0"/>
          </a:p>
          <a:p>
            <a:r>
              <a:rPr lang="en-US" dirty="0"/>
              <a:t> </a:t>
            </a:r>
            <a:endParaRPr lang="da-DK" dirty="0"/>
          </a:p>
        </p:txBody>
      </p:sp>
      <p:sp>
        <p:nvSpPr>
          <p:cNvPr id="3" name="Tekstboks 2"/>
          <p:cNvSpPr txBox="1"/>
          <p:nvPr/>
        </p:nvSpPr>
        <p:spPr>
          <a:xfrm>
            <a:off x="539552" y="476672"/>
            <a:ext cx="7560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="1" dirty="0" err="1" smtClean="0"/>
              <a:t>Examples</a:t>
            </a:r>
            <a:r>
              <a:rPr lang="da-DK" sz="2400" b="1" dirty="0" smtClean="0"/>
              <a:t> of </a:t>
            </a:r>
            <a:r>
              <a:rPr lang="da-DK" sz="2400" b="1" dirty="0" err="1" smtClean="0"/>
              <a:t>added</a:t>
            </a:r>
            <a:r>
              <a:rPr lang="da-DK" sz="2400" b="1" dirty="0" smtClean="0"/>
              <a:t> </a:t>
            </a:r>
            <a:r>
              <a:rPr lang="da-DK" sz="2400" b="1" dirty="0" err="1" smtClean="0"/>
              <a:t>values</a:t>
            </a:r>
            <a:r>
              <a:rPr lang="da-DK" sz="2400" b="1" dirty="0" smtClean="0"/>
              <a:t> </a:t>
            </a:r>
            <a:r>
              <a:rPr lang="da-DK" sz="2400" b="1" dirty="0" err="1" smtClean="0"/>
              <a:t>that</a:t>
            </a:r>
            <a:r>
              <a:rPr lang="da-DK" sz="2400" b="1" dirty="0" smtClean="0"/>
              <a:t> the </a:t>
            </a:r>
            <a:r>
              <a:rPr lang="da-DK" sz="2400" b="1" dirty="0" err="1" smtClean="0"/>
              <a:t>use</a:t>
            </a:r>
            <a:r>
              <a:rPr lang="da-DK" sz="2400" b="1" dirty="0" smtClean="0"/>
              <a:t> of digital </a:t>
            </a:r>
            <a:r>
              <a:rPr lang="da-DK" sz="2400" b="1" dirty="0" err="1" smtClean="0"/>
              <a:t>technology</a:t>
            </a:r>
            <a:r>
              <a:rPr lang="da-DK" sz="2400" b="1" dirty="0" smtClean="0"/>
              <a:t> </a:t>
            </a:r>
            <a:r>
              <a:rPr lang="da-DK" sz="2400" b="1" dirty="0" err="1" smtClean="0"/>
              <a:t>can</a:t>
            </a:r>
            <a:r>
              <a:rPr lang="da-DK" sz="2400" b="1" dirty="0" smtClean="0"/>
              <a:t> provide</a:t>
            </a:r>
            <a:endParaRPr lang="da-DK" sz="2400" b="1" dirty="0"/>
          </a:p>
        </p:txBody>
      </p:sp>
    </p:spTree>
    <p:extLst>
      <p:ext uri="{BB962C8B-B14F-4D97-AF65-F5344CB8AC3E}">
        <p14:creationId xmlns="" xmlns:p14="http://schemas.microsoft.com/office/powerpoint/2010/main" val="2631681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755576" y="1556792"/>
            <a:ext cx="736937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/>
              <a:t>Differentiation</a:t>
            </a:r>
            <a:endParaRPr lang="da-DK" sz="2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/>
              <a:t>Visualization</a:t>
            </a:r>
            <a:endParaRPr lang="da-DK" sz="2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/>
              <a:t>Learning by dialogue</a:t>
            </a:r>
            <a:endParaRPr lang="da-DK" sz="2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/>
              <a:t>Increase the understanding of numbers, place value, when to use which of the 4 operations (addition, subtraction, multiplication and division and the commutative property)</a:t>
            </a:r>
            <a:endParaRPr lang="da-DK" sz="2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/>
              <a:t>Making teaching take off from what the students already know</a:t>
            </a:r>
            <a:endParaRPr lang="da-DK" sz="2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/>
              <a:t>Collaborative learning</a:t>
            </a:r>
            <a:endParaRPr lang="da-DK" sz="2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/>
              <a:t>Train mathematical precision, e.g. formulas in spread-sheets</a:t>
            </a:r>
            <a:endParaRPr lang="da-DK" sz="2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/>
              <a:t>Processing large data volumes, e.g. in statistics</a:t>
            </a:r>
            <a:endParaRPr lang="da-DK" sz="2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/>
              <a:t>Speed up operations that are already understood</a:t>
            </a:r>
            <a:endParaRPr lang="da-DK" sz="2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/>
              <a:t>Motivation, as an  icebreaker for students who find maths dull and difficult</a:t>
            </a:r>
            <a:endParaRPr lang="da-DK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Increase creativity</a:t>
            </a:r>
            <a:endParaRPr lang="da-DK" sz="2000" dirty="0"/>
          </a:p>
        </p:txBody>
      </p:sp>
      <p:sp>
        <p:nvSpPr>
          <p:cNvPr id="3" name="Tekstboks 2"/>
          <p:cNvSpPr txBox="1"/>
          <p:nvPr/>
        </p:nvSpPr>
        <p:spPr>
          <a:xfrm>
            <a:off x="586922" y="548680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="1" dirty="0" smtClean="0"/>
              <a:t>Guidance: </a:t>
            </a:r>
            <a:r>
              <a:rPr lang="da-DK" sz="2400" b="1" dirty="0" err="1" smtClean="0"/>
              <a:t>Examples</a:t>
            </a:r>
            <a:r>
              <a:rPr lang="da-DK" sz="2400" b="1" dirty="0" smtClean="0"/>
              <a:t> of ”green” </a:t>
            </a:r>
            <a:r>
              <a:rPr lang="da-DK" sz="2400" b="1" dirty="0" err="1" smtClean="0"/>
              <a:t>use</a:t>
            </a:r>
            <a:r>
              <a:rPr lang="da-DK" sz="2400" b="1" dirty="0" smtClean="0"/>
              <a:t> of </a:t>
            </a:r>
            <a:r>
              <a:rPr lang="da-DK" sz="2400" b="1" dirty="0" err="1" smtClean="0"/>
              <a:t>technology</a:t>
            </a:r>
            <a:endParaRPr lang="da-DK" sz="2400" b="1" dirty="0"/>
          </a:p>
        </p:txBody>
      </p:sp>
    </p:spTree>
    <p:extLst>
      <p:ext uri="{BB962C8B-B14F-4D97-AF65-F5344CB8AC3E}">
        <p14:creationId xmlns="" xmlns:p14="http://schemas.microsoft.com/office/powerpoint/2010/main" val="157838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boks 1"/>
          <p:cNvSpPr txBox="1"/>
          <p:nvPr/>
        </p:nvSpPr>
        <p:spPr>
          <a:xfrm>
            <a:off x="899592" y="764704"/>
            <a:ext cx="6696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b="1" dirty="0" err="1" smtClean="0"/>
              <a:t>Example</a:t>
            </a:r>
            <a:r>
              <a:rPr lang="da-DK" sz="2800" b="1" dirty="0" smtClean="0"/>
              <a:t>: </a:t>
            </a:r>
            <a:r>
              <a:rPr lang="da-DK" sz="2800" b="1" dirty="0" err="1" smtClean="0"/>
              <a:t>Visualization</a:t>
            </a:r>
            <a:endParaRPr lang="da-DK" sz="2800" b="1" dirty="0"/>
          </a:p>
        </p:txBody>
      </p:sp>
      <p:pic>
        <p:nvPicPr>
          <p:cNvPr id="4097" name="Billede 16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404" y="2996952"/>
            <a:ext cx="6332538" cy="26749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boks 4"/>
          <p:cNvSpPr txBox="1"/>
          <p:nvPr/>
        </p:nvSpPr>
        <p:spPr>
          <a:xfrm>
            <a:off x="971600" y="1628800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err="1" smtClean="0"/>
              <a:t>Finding</a:t>
            </a:r>
            <a:r>
              <a:rPr lang="da-DK" dirty="0" smtClean="0"/>
              <a:t> the </a:t>
            </a:r>
            <a:r>
              <a:rPr lang="da-DK" dirty="0" err="1" smtClean="0"/>
              <a:t>surface</a:t>
            </a:r>
            <a:r>
              <a:rPr lang="da-DK" dirty="0" smtClean="0"/>
              <a:t> of a </a:t>
            </a:r>
            <a:r>
              <a:rPr lang="da-DK" dirty="0" err="1" smtClean="0"/>
              <a:t>cube</a:t>
            </a:r>
            <a:endParaRPr lang="da-DK" dirty="0"/>
          </a:p>
        </p:txBody>
      </p:sp>
    </p:spTree>
    <p:extLst>
      <p:ext uri="{BB962C8B-B14F-4D97-AF65-F5344CB8AC3E}">
        <p14:creationId xmlns="" xmlns:p14="http://schemas.microsoft.com/office/powerpoint/2010/main" val="355173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boks 1"/>
          <p:cNvSpPr txBox="1"/>
          <p:nvPr/>
        </p:nvSpPr>
        <p:spPr>
          <a:xfrm>
            <a:off x="683568" y="692696"/>
            <a:ext cx="691276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b="1" dirty="0"/>
              <a:t>Making teaching take off from what the students already know</a:t>
            </a:r>
            <a:endParaRPr lang="da-DK" sz="2000" b="1" dirty="0"/>
          </a:p>
          <a:p>
            <a:endParaRPr lang="da-DK" dirty="0"/>
          </a:p>
        </p:txBody>
      </p:sp>
      <p:pic>
        <p:nvPicPr>
          <p:cNvPr id="3" name="Billede 2"/>
          <p:cNvPicPr/>
          <p:nvPr/>
        </p:nvPicPr>
        <p:blipFill>
          <a:blip r:embed="rId2"/>
          <a:stretch>
            <a:fillRect/>
          </a:stretch>
        </p:blipFill>
        <p:spPr>
          <a:xfrm>
            <a:off x="539552" y="1757362"/>
            <a:ext cx="8064896" cy="4551958"/>
          </a:xfrm>
          <a:prstGeom prst="rect">
            <a:avLst/>
          </a:prstGeom>
        </p:spPr>
      </p:pic>
      <p:sp>
        <p:nvSpPr>
          <p:cNvPr id="4" name="Tekstboks 3"/>
          <p:cNvSpPr txBox="1"/>
          <p:nvPr/>
        </p:nvSpPr>
        <p:spPr>
          <a:xfrm>
            <a:off x="539552" y="1196752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err="1" smtClean="0"/>
              <a:t>Questions</a:t>
            </a:r>
            <a:r>
              <a:rPr lang="da-DK" dirty="0" smtClean="0"/>
              <a:t> for the students: </a:t>
            </a:r>
            <a:r>
              <a:rPr lang="da-DK" dirty="0" err="1" smtClean="0"/>
              <a:t>What</a:t>
            </a:r>
            <a:r>
              <a:rPr lang="da-DK" dirty="0" smtClean="0"/>
              <a:t> do </a:t>
            </a:r>
            <a:r>
              <a:rPr lang="da-DK" dirty="0" err="1" smtClean="0"/>
              <a:t>you</a:t>
            </a:r>
            <a:r>
              <a:rPr lang="da-DK" dirty="0" smtClean="0"/>
              <a:t> know </a:t>
            </a:r>
            <a:r>
              <a:rPr lang="da-DK" dirty="0" err="1" smtClean="0"/>
              <a:t>about</a:t>
            </a:r>
            <a:r>
              <a:rPr lang="da-DK" dirty="0" smtClean="0"/>
              <a:t> </a:t>
            </a:r>
            <a:r>
              <a:rPr lang="da-DK" dirty="0" err="1" smtClean="0"/>
              <a:t>fractions</a:t>
            </a:r>
            <a:r>
              <a:rPr lang="da-DK" dirty="0" smtClean="0"/>
              <a:t>?</a:t>
            </a:r>
            <a:endParaRPr lang="da-DK" dirty="0"/>
          </a:p>
        </p:txBody>
      </p:sp>
    </p:spTree>
    <p:extLst>
      <p:ext uri="{BB962C8B-B14F-4D97-AF65-F5344CB8AC3E}">
        <p14:creationId xmlns="" xmlns:p14="http://schemas.microsoft.com/office/powerpoint/2010/main" val="2972844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400" dirty="0" smtClean="0"/>
              <a:t>Elsebeth Pedersen</a:t>
            </a:r>
          </a:p>
          <a:p>
            <a:pPr marL="0" indent="0" algn="ctr">
              <a:buNone/>
            </a:pPr>
            <a:r>
              <a:rPr lang="en-GB" sz="4400" dirty="0" smtClean="0"/>
              <a:t>Denmark</a:t>
            </a:r>
            <a:endParaRPr lang="en-GB" sz="4400" dirty="0"/>
          </a:p>
        </p:txBody>
      </p:sp>
    </p:spTree>
    <p:extLst>
      <p:ext uri="{BB962C8B-B14F-4D97-AF65-F5344CB8AC3E}">
        <p14:creationId xmlns="" xmlns:p14="http://schemas.microsoft.com/office/powerpoint/2010/main" val="277334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1560" y="1268760"/>
            <a:ext cx="7054552" cy="722511"/>
          </a:xfrm>
        </p:spPr>
        <p:txBody>
          <a:bodyPr>
            <a:normAutofit/>
          </a:bodyPr>
          <a:lstStyle/>
          <a:p>
            <a:r>
              <a:rPr lang="da-DK" sz="3200" b="1" dirty="0" err="1" smtClean="0"/>
              <a:t>Findings</a:t>
            </a:r>
            <a:r>
              <a:rPr lang="da-DK" sz="3200" b="1" dirty="0" smtClean="0"/>
              <a:t> of the </a:t>
            </a:r>
            <a:r>
              <a:rPr lang="da-DK" sz="3200" b="1" dirty="0" err="1" smtClean="0"/>
              <a:t>project</a:t>
            </a:r>
            <a:endParaRPr lang="da-DK" sz="3200" b="1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827584" y="2348880"/>
            <a:ext cx="6760840" cy="3672408"/>
          </a:xfrm>
        </p:spPr>
        <p:txBody>
          <a:bodyPr>
            <a:norm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a-DK" sz="1800" dirty="0" smtClean="0">
                <a:solidFill>
                  <a:schemeClr val="tx1"/>
                </a:solidFill>
              </a:rPr>
              <a:t>It is not </a:t>
            </a:r>
            <a:r>
              <a:rPr lang="da-DK" sz="1800" dirty="0" err="1" smtClean="0">
                <a:solidFill>
                  <a:schemeClr val="tx1"/>
                </a:solidFill>
              </a:rPr>
              <a:t>meaningful</a:t>
            </a:r>
            <a:r>
              <a:rPr lang="da-DK" sz="1800" dirty="0" smtClean="0">
                <a:solidFill>
                  <a:schemeClr val="tx1"/>
                </a:solidFill>
              </a:rPr>
              <a:t> to list </a:t>
            </a:r>
            <a:r>
              <a:rPr lang="da-DK" sz="1800" dirty="0" err="1" smtClean="0">
                <a:solidFill>
                  <a:schemeClr val="tx1"/>
                </a:solidFill>
              </a:rPr>
              <a:t>good</a:t>
            </a:r>
            <a:r>
              <a:rPr lang="da-DK" sz="1800" dirty="0" smtClean="0">
                <a:solidFill>
                  <a:schemeClr val="tx1"/>
                </a:solidFill>
              </a:rPr>
              <a:t> and bad </a:t>
            </a:r>
            <a:r>
              <a:rPr lang="da-DK" sz="1800" dirty="0" err="1" smtClean="0">
                <a:solidFill>
                  <a:schemeClr val="tx1"/>
                </a:solidFill>
              </a:rPr>
              <a:t>technologies</a:t>
            </a:r>
            <a:r>
              <a:rPr lang="da-DK" sz="1800" dirty="0" smtClean="0">
                <a:solidFill>
                  <a:schemeClr val="tx1"/>
                </a:solidFill>
              </a:rPr>
              <a:t>, but to </a:t>
            </a:r>
            <a:r>
              <a:rPr lang="da-DK" sz="1800" dirty="0" err="1" smtClean="0">
                <a:solidFill>
                  <a:schemeClr val="tx1"/>
                </a:solidFill>
              </a:rPr>
              <a:t>identify</a:t>
            </a:r>
            <a:r>
              <a:rPr lang="da-DK" sz="1800" dirty="0" smtClean="0">
                <a:solidFill>
                  <a:schemeClr val="tx1"/>
                </a:solidFill>
              </a:rPr>
              <a:t> </a:t>
            </a:r>
            <a:r>
              <a:rPr lang="da-DK" sz="1800" dirty="0" err="1" smtClean="0">
                <a:solidFill>
                  <a:schemeClr val="tx1"/>
                </a:solidFill>
              </a:rPr>
              <a:t>good</a:t>
            </a:r>
            <a:r>
              <a:rPr lang="da-DK" sz="1800" dirty="0" smtClean="0">
                <a:solidFill>
                  <a:schemeClr val="tx1"/>
                </a:solidFill>
              </a:rPr>
              <a:t> or bad </a:t>
            </a:r>
            <a:r>
              <a:rPr lang="da-DK" sz="1800" dirty="0" err="1" smtClean="0">
                <a:solidFill>
                  <a:schemeClr val="tx1"/>
                </a:solidFill>
              </a:rPr>
              <a:t>use</a:t>
            </a:r>
            <a:r>
              <a:rPr lang="da-DK" sz="1800" dirty="0" smtClean="0">
                <a:solidFill>
                  <a:schemeClr val="tx1"/>
                </a:solidFill>
              </a:rPr>
              <a:t> of </a:t>
            </a:r>
            <a:r>
              <a:rPr lang="da-DK" sz="1800" dirty="0" err="1" smtClean="0">
                <a:solidFill>
                  <a:schemeClr val="tx1"/>
                </a:solidFill>
              </a:rPr>
              <a:t>any</a:t>
            </a:r>
            <a:r>
              <a:rPr lang="da-DK" sz="1800" dirty="0" smtClean="0">
                <a:solidFill>
                  <a:schemeClr val="tx1"/>
                </a:solidFill>
              </a:rPr>
              <a:t> </a:t>
            </a:r>
            <a:r>
              <a:rPr lang="da-DK" sz="1800" dirty="0" err="1" smtClean="0">
                <a:solidFill>
                  <a:schemeClr val="tx1"/>
                </a:solidFill>
              </a:rPr>
              <a:t>technology</a:t>
            </a:r>
            <a:endParaRPr lang="da-DK" sz="1800" dirty="0" smtClean="0">
              <a:solidFill>
                <a:schemeClr val="tx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a-DK" sz="1800" dirty="0" err="1" smtClean="0">
                <a:solidFill>
                  <a:schemeClr val="tx1"/>
                </a:solidFill>
              </a:rPr>
              <a:t>Before</a:t>
            </a:r>
            <a:r>
              <a:rPr lang="da-DK" sz="1800" dirty="0" smtClean="0">
                <a:solidFill>
                  <a:schemeClr val="tx1"/>
                </a:solidFill>
              </a:rPr>
              <a:t> </a:t>
            </a:r>
            <a:r>
              <a:rPr lang="da-DK" sz="1800" dirty="0" err="1" smtClean="0">
                <a:solidFill>
                  <a:schemeClr val="tx1"/>
                </a:solidFill>
              </a:rPr>
              <a:t>assessing</a:t>
            </a:r>
            <a:r>
              <a:rPr lang="da-DK" sz="1800" dirty="0" smtClean="0">
                <a:solidFill>
                  <a:schemeClr val="tx1"/>
                </a:solidFill>
              </a:rPr>
              <a:t> or </a:t>
            </a:r>
            <a:r>
              <a:rPr lang="da-DK" sz="1800" dirty="0" err="1" smtClean="0">
                <a:solidFill>
                  <a:schemeClr val="tx1"/>
                </a:solidFill>
              </a:rPr>
              <a:t>deciding</a:t>
            </a:r>
            <a:r>
              <a:rPr lang="da-DK" sz="1800" dirty="0" smtClean="0">
                <a:solidFill>
                  <a:schemeClr val="tx1"/>
                </a:solidFill>
              </a:rPr>
              <a:t>  </a:t>
            </a:r>
            <a:r>
              <a:rPr lang="da-DK" sz="1800" dirty="0" err="1" smtClean="0">
                <a:solidFill>
                  <a:schemeClr val="tx1"/>
                </a:solidFill>
              </a:rPr>
              <a:t>any</a:t>
            </a:r>
            <a:r>
              <a:rPr lang="da-DK" sz="1800" dirty="0" smtClean="0">
                <a:solidFill>
                  <a:schemeClr val="tx1"/>
                </a:solidFill>
              </a:rPr>
              <a:t> </a:t>
            </a:r>
            <a:r>
              <a:rPr lang="da-DK" sz="1800" dirty="0" err="1" smtClean="0">
                <a:solidFill>
                  <a:schemeClr val="tx1"/>
                </a:solidFill>
              </a:rPr>
              <a:t>use</a:t>
            </a:r>
            <a:r>
              <a:rPr lang="da-DK" sz="1800" dirty="0" smtClean="0">
                <a:solidFill>
                  <a:schemeClr val="tx1"/>
                </a:solidFill>
              </a:rPr>
              <a:t> of </a:t>
            </a:r>
            <a:r>
              <a:rPr lang="da-DK" sz="1800" dirty="0" err="1" smtClean="0">
                <a:solidFill>
                  <a:schemeClr val="tx1"/>
                </a:solidFill>
              </a:rPr>
              <a:t>technology</a:t>
            </a:r>
            <a:r>
              <a:rPr lang="da-DK" sz="1800" dirty="0" smtClean="0">
                <a:solidFill>
                  <a:schemeClr val="tx1"/>
                </a:solidFill>
              </a:rPr>
              <a:t>, the </a:t>
            </a:r>
            <a:r>
              <a:rPr lang="da-DK" sz="1800" dirty="0" err="1" smtClean="0">
                <a:solidFill>
                  <a:schemeClr val="tx1"/>
                </a:solidFill>
              </a:rPr>
              <a:t>teacher</a:t>
            </a:r>
            <a:r>
              <a:rPr lang="da-DK" sz="1800" dirty="0" smtClean="0">
                <a:solidFill>
                  <a:schemeClr val="tx1"/>
                </a:solidFill>
              </a:rPr>
              <a:t> must </a:t>
            </a:r>
            <a:r>
              <a:rPr lang="da-DK" sz="1800" dirty="0" err="1" smtClean="0">
                <a:solidFill>
                  <a:schemeClr val="tx1"/>
                </a:solidFill>
              </a:rPr>
              <a:t>define</a:t>
            </a:r>
            <a:r>
              <a:rPr lang="da-DK" sz="1800" dirty="0" smtClean="0">
                <a:solidFill>
                  <a:schemeClr val="tx1"/>
                </a:solidFill>
              </a:rPr>
              <a:t> the </a:t>
            </a:r>
            <a:r>
              <a:rPr lang="da-DK" sz="1800" dirty="0" err="1" smtClean="0">
                <a:solidFill>
                  <a:schemeClr val="tx1"/>
                </a:solidFill>
              </a:rPr>
              <a:t>learning</a:t>
            </a:r>
            <a:r>
              <a:rPr lang="da-DK" sz="1800" dirty="0" smtClean="0">
                <a:solidFill>
                  <a:schemeClr val="tx1"/>
                </a:solidFill>
              </a:rPr>
              <a:t> </a:t>
            </a:r>
            <a:r>
              <a:rPr lang="da-DK" sz="1800" dirty="0" err="1" smtClean="0">
                <a:solidFill>
                  <a:schemeClr val="tx1"/>
                </a:solidFill>
              </a:rPr>
              <a:t>outcome</a:t>
            </a:r>
            <a:r>
              <a:rPr lang="da-DK" sz="1800" dirty="0" smtClean="0">
                <a:solidFill>
                  <a:schemeClr val="tx1"/>
                </a:solidFill>
              </a:rPr>
              <a:t> </a:t>
            </a:r>
            <a:r>
              <a:rPr lang="da-DK" sz="1800" dirty="0" err="1" smtClean="0">
                <a:solidFill>
                  <a:schemeClr val="tx1"/>
                </a:solidFill>
              </a:rPr>
              <a:t>that</a:t>
            </a:r>
            <a:r>
              <a:rPr lang="da-DK" sz="1800" dirty="0" smtClean="0">
                <a:solidFill>
                  <a:schemeClr val="tx1"/>
                </a:solidFill>
              </a:rPr>
              <a:t> </a:t>
            </a:r>
            <a:r>
              <a:rPr lang="da-DK" sz="1800" dirty="0" err="1" smtClean="0">
                <a:solidFill>
                  <a:schemeClr val="tx1"/>
                </a:solidFill>
              </a:rPr>
              <a:t>he</a:t>
            </a:r>
            <a:r>
              <a:rPr lang="da-DK" sz="1800" dirty="0" smtClean="0">
                <a:solidFill>
                  <a:schemeClr val="tx1"/>
                </a:solidFill>
              </a:rPr>
              <a:t> </a:t>
            </a:r>
            <a:r>
              <a:rPr lang="da-DK" sz="1800" dirty="0" err="1" smtClean="0">
                <a:solidFill>
                  <a:schemeClr val="tx1"/>
                </a:solidFill>
              </a:rPr>
              <a:t>wants</a:t>
            </a:r>
            <a:r>
              <a:rPr lang="da-DK" sz="1800" dirty="0" smtClean="0">
                <a:solidFill>
                  <a:schemeClr val="tx1"/>
                </a:solidFill>
              </a:rPr>
              <a:t> for his students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a-DK" sz="1800" dirty="0" err="1" smtClean="0">
                <a:solidFill>
                  <a:schemeClr val="tx1"/>
                </a:solidFill>
              </a:rPr>
              <a:t>When</a:t>
            </a:r>
            <a:r>
              <a:rPr lang="da-DK" sz="1800" dirty="0" smtClean="0">
                <a:solidFill>
                  <a:schemeClr val="tx1"/>
                </a:solidFill>
              </a:rPr>
              <a:t> </a:t>
            </a:r>
            <a:r>
              <a:rPr lang="da-DK" sz="1800" dirty="0" err="1" smtClean="0">
                <a:solidFill>
                  <a:schemeClr val="tx1"/>
                </a:solidFill>
              </a:rPr>
              <a:t>introducing</a:t>
            </a:r>
            <a:r>
              <a:rPr lang="da-DK" sz="1800" dirty="0" smtClean="0">
                <a:solidFill>
                  <a:schemeClr val="tx1"/>
                </a:solidFill>
              </a:rPr>
              <a:t> </a:t>
            </a:r>
            <a:r>
              <a:rPr lang="da-DK" sz="1800" dirty="0" err="1" smtClean="0">
                <a:solidFill>
                  <a:schemeClr val="tx1"/>
                </a:solidFill>
              </a:rPr>
              <a:t>technology</a:t>
            </a:r>
            <a:r>
              <a:rPr lang="da-DK" sz="1800" dirty="0" smtClean="0">
                <a:solidFill>
                  <a:schemeClr val="tx1"/>
                </a:solidFill>
              </a:rPr>
              <a:t> the </a:t>
            </a:r>
            <a:r>
              <a:rPr lang="da-DK" sz="1800" dirty="0" err="1" smtClean="0">
                <a:solidFill>
                  <a:schemeClr val="tx1"/>
                </a:solidFill>
              </a:rPr>
              <a:t>teacher</a:t>
            </a:r>
            <a:r>
              <a:rPr lang="da-DK" sz="1800" dirty="0" smtClean="0">
                <a:solidFill>
                  <a:schemeClr val="tx1"/>
                </a:solidFill>
              </a:rPr>
              <a:t> must </a:t>
            </a:r>
            <a:r>
              <a:rPr lang="da-DK" sz="1800" dirty="0" err="1" smtClean="0">
                <a:solidFill>
                  <a:schemeClr val="tx1"/>
                </a:solidFill>
              </a:rPr>
              <a:t>consider</a:t>
            </a:r>
            <a:r>
              <a:rPr lang="da-DK" sz="1800" dirty="0" smtClean="0">
                <a:solidFill>
                  <a:schemeClr val="tx1"/>
                </a:solidFill>
              </a:rPr>
              <a:t>, </a:t>
            </a:r>
            <a:r>
              <a:rPr lang="da-DK" sz="1800" dirty="0" err="1" smtClean="0">
                <a:solidFill>
                  <a:schemeClr val="tx1"/>
                </a:solidFill>
              </a:rPr>
              <a:t>how´he</a:t>
            </a:r>
            <a:r>
              <a:rPr lang="da-DK" sz="1800" dirty="0" smtClean="0">
                <a:solidFill>
                  <a:schemeClr val="tx1"/>
                </a:solidFill>
              </a:rPr>
              <a:t> </a:t>
            </a:r>
            <a:r>
              <a:rPr lang="da-DK" sz="1800" dirty="0" err="1" smtClean="0">
                <a:solidFill>
                  <a:schemeClr val="tx1"/>
                </a:solidFill>
              </a:rPr>
              <a:t>can</a:t>
            </a:r>
            <a:r>
              <a:rPr lang="da-DK" sz="1800" dirty="0" smtClean="0">
                <a:solidFill>
                  <a:schemeClr val="tx1"/>
                </a:solidFill>
              </a:rPr>
              <a:t> </a:t>
            </a:r>
            <a:r>
              <a:rPr lang="da-DK" sz="1800" dirty="0" err="1" smtClean="0">
                <a:solidFill>
                  <a:schemeClr val="tx1"/>
                </a:solidFill>
              </a:rPr>
              <a:t>keep</a:t>
            </a:r>
            <a:r>
              <a:rPr lang="da-DK" sz="1800" dirty="0" smtClean="0">
                <a:solidFill>
                  <a:schemeClr val="tx1"/>
                </a:solidFill>
              </a:rPr>
              <a:t> an </a:t>
            </a:r>
            <a:r>
              <a:rPr lang="da-DK" sz="1800" dirty="0" err="1" smtClean="0">
                <a:solidFill>
                  <a:schemeClr val="tx1"/>
                </a:solidFill>
              </a:rPr>
              <a:t>eye</a:t>
            </a:r>
            <a:r>
              <a:rPr lang="da-DK" sz="1800" dirty="0" smtClean="0">
                <a:solidFill>
                  <a:schemeClr val="tx1"/>
                </a:solidFill>
              </a:rPr>
              <a:t> on the students’ </a:t>
            </a:r>
            <a:r>
              <a:rPr lang="da-DK" sz="1800" dirty="0" err="1" smtClean="0">
                <a:solidFill>
                  <a:schemeClr val="tx1"/>
                </a:solidFill>
              </a:rPr>
              <a:t>learning</a:t>
            </a:r>
            <a:r>
              <a:rPr lang="da-DK" sz="1800" dirty="0" smtClean="0">
                <a:solidFill>
                  <a:schemeClr val="tx1"/>
                </a:solidFill>
              </a:rPr>
              <a:t> proces and </a:t>
            </a:r>
            <a:r>
              <a:rPr lang="da-DK" sz="1800" dirty="0" err="1" smtClean="0">
                <a:solidFill>
                  <a:schemeClr val="tx1"/>
                </a:solidFill>
              </a:rPr>
              <a:t>reveal</a:t>
            </a:r>
            <a:r>
              <a:rPr lang="da-DK" sz="1800" dirty="0" smtClean="0">
                <a:solidFill>
                  <a:schemeClr val="tx1"/>
                </a:solidFill>
              </a:rPr>
              <a:t> </a:t>
            </a:r>
            <a:r>
              <a:rPr lang="da-DK" sz="1800" dirty="0" err="1" smtClean="0">
                <a:solidFill>
                  <a:schemeClr val="tx1"/>
                </a:solidFill>
              </a:rPr>
              <a:t>misconceptions</a:t>
            </a:r>
            <a:endParaRPr lang="da-DK" sz="1800" dirty="0" smtClean="0">
              <a:solidFill>
                <a:schemeClr val="tx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a-DK" sz="1800" dirty="0" smtClean="0">
                <a:solidFill>
                  <a:schemeClr val="tx1"/>
                </a:solidFill>
              </a:rPr>
              <a:t>The </a:t>
            </a:r>
            <a:r>
              <a:rPr lang="da-DK" sz="1800" dirty="0" err="1" smtClean="0">
                <a:solidFill>
                  <a:schemeClr val="tx1"/>
                </a:solidFill>
              </a:rPr>
              <a:t>considerations</a:t>
            </a:r>
            <a:r>
              <a:rPr lang="da-DK" sz="1800" dirty="0" smtClean="0">
                <a:solidFill>
                  <a:schemeClr val="tx1"/>
                </a:solidFill>
              </a:rPr>
              <a:t> </a:t>
            </a:r>
            <a:r>
              <a:rPr lang="da-DK" sz="1800" dirty="0" err="1" smtClean="0">
                <a:solidFill>
                  <a:schemeClr val="tx1"/>
                </a:solidFill>
              </a:rPr>
              <a:t>that</a:t>
            </a:r>
            <a:r>
              <a:rPr lang="da-DK" sz="1800" dirty="0" smtClean="0">
                <a:solidFill>
                  <a:schemeClr val="tx1"/>
                </a:solidFill>
              </a:rPr>
              <a:t> the </a:t>
            </a:r>
            <a:r>
              <a:rPr lang="da-DK" sz="1800" dirty="0" err="1" smtClean="0">
                <a:solidFill>
                  <a:schemeClr val="tx1"/>
                </a:solidFill>
              </a:rPr>
              <a:t>teacher</a:t>
            </a:r>
            <a:r>
              <a:rPr lang="da-DK" sz="1800" dirty="0" smtClean="0">
                <a:solidFill>
                  <a:schemeClr val="tx1"/>
                </a:solidFill>
              </a:rPr>
              <a:t> must do </a:t>
            </a:r>
            <a:r>
              <a:rPr lang="da-DK" sz="1800" dirty="0" err="1" smtClean="0">
                <a:solidFill>
                  <a:schemeClr val="tx1"/>
                </a:solidFill>
              </a:rPr>
              <a:t>when</a:t>
            </a:r>
            <a:r>
              <a:rPr lang="da-DK" sz="1800" dirty="0" smtClean="0">
                <a:solidFill>
                  <a:schemeClr val="tx1"/>
                </a:solidFill>
              </a:rPr>
              <a:t> </a:t>
            </a:r>
            <a:r>
              <a:rPr lang="da-DK" sz="1800" dirty="0" err="1" smtClean="0">
                <a:solidFill>
                  <a:schemeClr val="tx1"/>
                </a:solidFill>
              </a:rPr>
              <a:t>introducing</a:t>
            </a:r>
            <a:r>
              <a:rPr lang="da-DK" sz="1800" dirty="0" smtClean="0">
                <a:solidFill>
                  <a:schemeClr val="tx1"/>
                </a:solidFill>
              </a:rPr>
              <a:t> digital </a:t>
            </a:r>
            <a:r>
              <a:rPr lang="da-DK" sz="1800" dirty="0" err="1" smtClean="0">
                <a:solidFill>
                  <a:schemeClr val="tx1"/>
                </a:solidFill>
              </a:rPr>
              <a:t>technologies</a:t>
            </a:r>
            <a:r>
              <a:rPr lang="da-DK" sz="1800" dirty="0" smtClean="0">
                <a:solidFill>
                  <a:schemeClr val="tx1"/>
                </a:solidFill>
              </a:rPr>
              <a:t> </a:t>
            </a:r>
            <a:r>
              <a:rPr lang="da-DK" sz="1800" dirty="0" err="1" smtClean="0">
                <a:solidFill>
                  <a:schemeClr val="tx1"/>
                </a:solidFill>
              </a:rPr>
              <a:t>are</a:t>
            </a:r>
            <a:r>
              <a:rPr lang="da-DK" sz="1800" dirty="0" smtClean="0">
                <a:solidFill>
                  <a:schemeClr val="tx1"/>
                </a:solidFill>
              </a:rPr>
              <a:t> the same as for </a:t>
            </a:r>
            <a:r>
              <a:rPr lang="da-DK" sz="1800" dirty="0" err="1" smtClean="0">
                <a:solidFill>
                  <a:schemeClr val="tx1"/>
                </a:solidFill>
              </a:rPr>
              <a:t>teaching</a:t>
            </a:r>
            <a:r>
              <a:rPr lang="da-DK" sz="1800" dirty="0" smtClean="0">
                <a:solidFill>
                  <a:schemeClr val="tx1"/>
                </a:solidFill>
              </a:rPr>
              <a:t> in general</a:t>
            </a:r>
            <a:endParaRPr lang="da-DK" sz="1800" dirty="0">
              <a:solidFill>
                <a:schemeClr val="tx1"/>
              </a:solidFill>
            </a:endParaRPr>
          </a:p>
        </p:txBody>
      </p:sp>
      <p:pic>
        <p:nvPicPr>
          <p:cNvPr id="4" name="Billede 3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1484784"/>
            <a:ext cx="720080" cy="14401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59245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boks 3"/>
          <p:cNvSpPr txBox="1"/>
          <p:nvPr/>
        </p:nvSpPr>
        <p:spPr>
          <a:xfrm>
            <a:off x="827584" y="2420888"/>
            <a:ext cx="727280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 err="1" smtClean="0"/>
              <a:t>Topic</a:t>
            </a:r>
            <a:r>
              <a:rPr lang="da-DK" b="1" dirty="0" smtClean="0"/>
              <a:t>: </a:t>
            </a:r>
            <a:r>
              <a:rPr lang="da-DK" dirty="0" smtClean="0"/>
              <a:t>The </a:t>
            </a:r>
            <a:r>
              <a:rPr lang="da-DK" dirty="0" err="1" smtClean="0"/>
              <a:t>area</a:t>
            </a:r>
            <a:r>
              <a:rPr lang="da-DK" dirty="0" smtClean="0"/>
              <a:t> of </a:t>
            </a:r>
            <a:r>
              <a:rPr lang="da-DK" dirty="0" err="1" smtClean="0"/>
              <a:t>rectangles</a:t>
            </a:r>
            <a:endParaRPr lang="da-DK" dirty="0" smtClean="0"/>
          </a:p>
          <a:p>
            <a:endParaRPr lang="da-DK" dirty="0"/>
          </a:p>
          <a:p>
            <a:r>
              <a:rPr lang="da-DK" b="1" dirty="0" err="1" smtClean="0"/>
              <a:t>Expected</a:t>
            </a:r>
            <a:r>
              <a:rPr lang="da-DK" b="1" dirty="0" smtClean="0"/>
              <a:t> </a:t>
            </a:r>
            <a:r>
              <a:rPr lang="da-DK" b="1" dirty="0" err="1" smtClean="0"/>
              <a:t>learning</a:t>
            </a:r>
            <a:r>
              <a:rPr lang="da-DK" b="1" dirty="0" smtClean="0"/>
              <a:t> </a:t>
            </a:r>
            <a:r>
              <a:rPr lang="da-DK" b="1" dirty="0" err="1" smtClean="0"/>
              <a:t>outcome</a:t>
            </a:r>
            <a:r>
              <a:rPr lang="da-DK" b="1" dirty="0" smtClean="0"/>
              <a:t>: </a:t>
            </a:r>
            <a:r>
              <a:rPr lang="da-DK" dirty="0" smtClean="0"/>
              <a:t>The students know </a:t>
            </a:r>
            <a:r>
              <a:rPr lang="da-DK" dirty="0" err="1" smtClean="0"/>
              <a:t>that</a:t>
            </a:r>
            <a:r>
              <a:rPr lang="da-DK" dirty="0" smtClean="0"/>
              <a:t> the </a:t>
            </a:r>
            <a:r>
              <a:rPr lang="da-DK" dirty="0" err="1" smtClean="0"/>
              <a:t>area</a:t>
            </a:r>
            <a:r>
              <a:rPr lang="da-DK" dirty="0" smtClean="0"/>
              <a:t> of a </a:t>
            </a:r>
            <a:r>
              <a:rPr lang="da-DK" dirty="0" err="1" smtClean="0"/>
              <a:t>rectangle</a:t>
            </a:r>
            <a:r>
              <a:rPr lang="da-DK" dirty="0" smtClean="0"/>
              <a:t> is </a:t>
            </a:r>
            <a:r>
              <a:rPr lang="da-DK" dirty="0" err="1" smtClean="0"/>
              <a:t>found</a:t>
            </a:r>
            <a:r>
              <a:rPr lang="da-DK" dirty="0" smtClean="0"/>
              <a:t> by </a:t>
            </a:r>
            <a:r>
              <a:rPr lang="da-DK" dirty="0" err="1" smtClean="0"/>
              <a:t>multiplying</a:t>
            </a:r>
            <a:r>
              <a:rPr lang="da-DK" dirty="0" smtClean="0"/>
              <a:t> the </a:t>
            </a:r>
            <a:r>
              <a:rPr lang="da-DK" dirty="0" err="1" smtClean="0"/>
              <a:t>two</a:t>
            </a:r>
            <a:r>
              <a:rPr lang="da-DK" dirty="0" smtClean="0"/>
              <a:t> sides.</a:t>
            </a:r>
          </a:p>
          <a:p>
            <a:endParaRPr lang="da-DK" dirty="0"/>
          </a:p>
          <a:p>
            <a:r>
              <a:rPr lang="da-DK" dirty="0" err="1" smtClean="0"/>
              <a:t>Area</a:t>
            </a:r>
            <a:r>
              <a:rPr lang="da-DK" dirty="0" smtClean="0"/>
              <a:t> = </a:t>
            </a:r>
            <a:r>
              <a:rPr lang="da-DK" dirty="0" err="1" smtClean="0"/>
              <a:t>Length</a:t>
            </a:r>
            <a:r>
              <a:rPr lang="da-DK" dirty="0" smtClean="0"/>
              <a:t> * </a:t>
            </a:r>
            <a:r>
              <a:rPr lang="da-DK" dirty="0" err="1" smtClean="0"/>
              <a:t>hight</a:t>
            </a:r>
            <a:endParaRPr lang="da-DK" dirty="0" smtClean="0"/>
          </a:p>
          <a:p>
            <a:endParaRPr lang="da-DK" dirty="0" smtClean="0"/>
          </a:p>
          <a:p>
            <a:endParaRPr lang="da-DK" dirty="0"/>
          </a:p>
          <a:p>
            <a:r>
              <a:rPr lang="da-DK" b="1" dirty="0" err="1" smtClean="0"/>
              <a:t>Exercise</a:t>
            </a:r>
            <a:r>
              <a:rPr lang="da-DK" b="1" dirty="0" smtClean="0"/>
              <a:t>: </a:t>
            </a:r>
            <a:r>
              <a:rPr lang="da-DK" dirty="0" smtClean="0"/>
              <a:t>Find the </a:t>
            </a:r>
            <a:r>
              <a:rPr lang="da-DK" dirty="0" err="1" smtClean="0"/>
              <a:t>area</a:t>
            </a:r>
            <a:r>
              <a:rPr lang="da-DK" dirty="0" smtClean="0"/>
              <a:t> of the </a:t>
            </a:r>
            <a:r>
              <a:rPr lang="da-DK" dirty="0" err="1" smtClean="0"/>
              <a:t>following</a:t>
            </a:r>
            <a:r>
              <a:rPr lang="da-DK" dirty="0" smtClean="0"/>
              <a:t> </a:t>
            </a:r>
            <a:r>
              <a:rPr lang="da-DK" dirty="0" err="1" smtClean="0"/>
              <a:t>rectangles</a:t>
            </a:r>
            <a:r>
              <a:rPr lang="da-DK" dirty="0" smtClean="0"/>
              <a:t>:</a:t>
            </a:r>
          </a:p>
          <a:p>
            <a:endParaRPr lang="da-DK" dirty="0"/>
          </a:p>
          <a:p>
            <a:r>
              <a:rPr lang="da-DK" dirty="0" smtClean="0"/>
              <a:t>a = 7 and b = 10</a:t>
            </a:r>
          </a:p>
          <a:p>
            <a:r>
              <a:rPr lang="da-DK" dirty="0"/>
              <a:t>a</a:t>
            </a:r>
            <a:r>
              <a:rPr lang="da-DK" dirty="0" smtClean="0"/>
              <a:t> = 11 and b=6</a:t>
            </a:r>
          </a:p>
          <a:p>
            <a:r>
              <a:rPr lang="da-DK" dirty="0" smtClean="0"/>
              <a:t>………</a:t>
            </a:r>
            <a:endParaRPr lang="da-DK" dirty="0"/>
          </a:p>
        </p:txBody>
      </p:sp>
      <p:sp>
        <p:nvSpPr>
          <p:cNvPr id="2" name="Tekstboks 1"/>
          <p:cNvSpPr txBox="1"/>
          <p:nvPr/>
        </p:nvSpPr>
        <p:spPr>
          <a:xfrm>
            <a:off x="971600" y="1412776"/>
            <a:ext cx="73448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b="1" dirty="0" err="1" smtClean="0"/>
              <a:t>Two</a:t>
            </a:r>
            <a:r>
              <a:rPr lang="da-DK" sz="2000" b="1" dirty="0" smtClean="0"/>
              <a:t> </a:t>
            </a:r>
            <a:r>
              <a:rPr lang="da-DK" sz="2000" b="1" dirty="0" err="1" smtClean="0"/>
              <a:t>ways</a:t>
            </a:r>
            <a:r>
              <a:rPr lang="da-DK" sz="2000" b="1" dirty="0" smtClean="0"/>
              <a:t> of </a:t>
            </a:r>
            <a:r>
              <a:rPr lang="da-DK" sz="2000" b="1" dirty="0" err="1" smtClean="0"/>
              <a:t>using</a:t>
            </a:r>
            <a:r>
              <a:rPr lang="da-DK" sz="2000" b="1" dirty="0" smtClean="0"/>
              <a:t> </a:t>
            </a:r>
            <a:r>
              <a:rPr lang="da-DK" sz="2000" b="1" dirty="0" err="1" smtClean="0"/>
              <a:t>geogebra</a:t>
            </a:r>
            <a:r>
              <a:rPr lang="da-DK" sz="2000" b="1" dirty="0" smtClean="0"/>
              <a:t> – red or green</a:t>
            </a:r>
            <a:endParaRPr lang="da-DK" sz="2000" b="1" dirty="0"/>
          </a:p>
        </p:txBody>
      </p:sp>
    </p:spTree>
    <p:extLst>
      <p:ext uri="{BB962C8B-B14F-4D97-AF65-F5344CB8AC3E}">
        <p14:creationId xmlns="" xmlns:p14="http://schemas.microsoft.com/office/powerpoint/2010/main" val="9974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/>
          <p:cNvPicPr/>
          <p:nvPr/>
        </p:nvPicPr>
        <p:blipFill rotWithShape="1">
          <a:blip r:embed="rId2"/>
          <a:srcRect t="6977" r="26943" b="19899"/>
          <a:stretch/>
        </p:blipFill>
        <p:spPr bwMode="auto">
          <a:xfrm>
            <a:off x="327024" y="1340768"/>
            <a:ext cx="8205416" cy="46085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2" name="Tekstboks 1"/>
          <p:cNvSpPr txBox="1"/>
          <p:nvPr/>
        </p:nvSpPr>
        <p:spPr>
          <a:xfrm>
            <a:off x="1115616" y="332656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 err="1" smtClean="0"/>
              <a:t>Finding</a:t>
            </a:r>
            <a:r>
              <a:rPr lang="da-DK" b="1" dirty="0" smtClean="0"/>
              <a:t> the </a:t>
            </a:r>
            <a:r>
              <a:rPr lang="da-DK" b="1" dirty="0" err="1" smtClean="0"/>
              <a:t>area</a:t>
            </a:r>
            <a:r>
              <a:rPr lang="da-DK" b="1" dirty="0" smtClean="0"/>
              <a:t> of a </a:t>
            </a:r>
            <a:r>
              <a:rPr lang="da-DK" b="1" dirty="0" err="1" smtClean="0"/>
              <a:t>square</a:t>
            </a:r>
            <a:endParaRPr lang="da-DK" b="1" dirty="0"/>
          </a:p>
        </p:txBody>
      </p:sp>
      <p:sp>
        <p:nvSpPr>
          <p:cNvPr id="3" name="Tekstboks 2"/>
          <p:cNvSpPr txBox="1"/>
          <p:nvPr/>
        </p:nvSpPr>
        <p:spPr>
          <a:xfrm>
            <a:off x="327024" y="836712"/>
            <a:ext cx="158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err="1" smtClean="0"/>
              <a:t>Geogebra</a:t>
            </a:r>
            <a:endParaRPr lang="da-DK" dirty="0"/>
          </a:p>
        </p:txBody>
      </p:sp>
      <p:pic>
        <p:nvPicPr>
          <p:cNvPr id="5" name="Billede 4"/>
          <p:cNvPicPr/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308832"/>
            <a:ext cx="648072" cy="1031936"/>
          </a:xfrm>
          <a:prstGeom prst="rect">
            <a:avLst/>
          </a:prstGeom>
        </p:spPr>
      </p:pic>
      <p:cxnSp>
        <p:nvCxnSpPr>
          <p:cNvPr id="7" name="Lige pilforbindelse 6"/>
          <p:cNvCxnSpPr/>
          <p:nvPr/>
        </p:nvCxnSpPr>
        <p:spPr>
          <a:xfrm>
            <a:off x="8028384" y="2924944"/>
            <a:ext cx="0" cy="266429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kstboks 7"/>
          <p:cNvSpPr txBox="1"/>
          <p:nvPr/>
        </p:nvSpPr>
        <p:spPr>
          <a:xfrm>
            <a:off x="8100392" y="4077072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7</a:t>
            </a:r>
            <a:endParaRPr lang="da-DK" dirty="0"/>
          </a:p>
        </p:txBody>
      </p:sp>
      <p:cxnSp>
        <p:nvCxnSpPr>
          <p:cNvPr id="10" name="Lige pilforbindelse 9"/>
          <p:cNvCxnSpPr/>
          <p:nvPr/>
        </p:nvCxnSpPr>
        <p:spPr>
          <a:xfrm>
            <a:off x="1907704" y="5805264"/>
            <a:ext cx="5832648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kstboks 11"/>
          <p:cNvSpPr txBox="1"/>
          <p:nvPr/>
        </p:nvSpPr>
        <p:spPr>
          <a:xfrm>
            <a:off x="4499992" y="5877272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16</a:t>
            </a:r>
            <a:endParaRPr lang="da-DK" dirty="0"/>
          </a:p>
        </p:txBody>
      </p:sp>
    </p:spTree>
    <p:extLst>
      <p:ext uri="{BB962C8B-B14F-4D97-AF65-F5344CB8AC3E}">
        <p14:creationId xmlns="" xmlns:p14="http://schemas.microsoft.com/office/powerpoint/2010/main" val="92104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2051720" y="544522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a-DK" dirty="0"/>
              <a:t> </a:t>
            </a:r>
            <a:r>
              <a:rPr lang="en-US" u="sng" dirty="0" smtClean="0">
                <a:hlinkClick r:id="rId2"/>
              </a:rPr>
              <a:t>Geogebra film about areas</a:t>
            </a:r>
            <a:endParaRPr lang="da-DK" dirty="0"/>
          </a:p>
        </p:txBody>
      </p:sp>
      <p:sp>
        <p:nvSpPr>
          <p:cNvPr id="3" name="Tekstboks 2"/>
          <p:cNvSpPr txBox="1"/>
          <p:nvPr/>
        </p:nvSpPr>
        <p:spPr>
          <a:xfrm>
            <a:off x="611560" y="620688"/>
            <a:ext cx="8064896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b="1" dirty="0" smtClean="0"/>
              <a:t>Learning by </a:t>
            </a:r>
            <a:r>
              <a:rPr lang="da-DK" sz="2000" b="1" dirty="0" err="1" smtClean="0"/>
              <a:t>Dialogue</a:t>
            </a:r>
            <a:endParaRPr lang="da-DK" sz="2000" b="1" dirty="0" smtClean="0"/>
          </a:p>
          <a:p>
            <a:endParaRPr lang="da-DK" dirty="0"/>
          </a:p>
          <a:p>
            <a:r>
              <a:rPr lang="da-DK" dirty="0" err="1" smtClean="0"/>
              <a:t>Exercise</a:t>
            </a:r>
            <a:r>
              <a:rPr lang="da-DK" dirty="0" smtClean="0"/>
              <a:t>:</a:t>
            </a:r>
          </a:p>
          <a:p>
            <a:endParaRPr lang="da-DK" dirty="0"/>
          </a:p>
          <a:p>
            <a:r>
              <a:rPr lang="da-DK" dirty="0" smtClean="0"/>
              <a:t>Work </a:t>
            </a:r>
            <a:r>
              <a:rPr lang="da-DK" dirty="0" err="1" smtClean="0"/>
              <a:t>together</a:t>
            </a:r>
            <a:r>
              <a:rPr lang="da-DK" dirty="0" smtClean="0"/>
              <a:t> in pairs. </a:t>
            </a:r>
          </a:p>
          <a:p>
            <a:endParaRPr lang="da-DK" dirty="0"/>
          </a:p>
          <a:p>
            <a:pPr marL="342900" indent="-342900">
              <a:buFont typeface="+mj-lt"/>
              <a:buAutoNum type="arabicPeriod"/>
            </a:pPr>
            <a:r>
              <a:rPr lang="da-DK" dirty="0" smtClean="0"/>
              <a:t>Watch the </a:t>
            </a:r>
            <a:r>
              <a:rPr lang="da-DK" dirty="0" err="1" smtClean="0"/>
              <a:t>Geogebra</a:t>
            </a:r>
            <a:r>
              <a:rPr lang="da-DK" dirty="0" smtClean="0"/>
              <a:t> </a:t>
            </a:r>
            <a:r>
              <a:rPr lang="da-DK" dirty="0" err="1" smtClean="0"/>
              <a:t>movie</a:t>
            </a:r>
            <a:r>
              <a:rPr lang="da-DK" dirty="0" smtClean="0"/>
              <a:t> on the link </a:t>
            </a:r>
            <a:r>
              <a:rPr lang="da-DK" dirty="0" err="1" smtClean="0"/>
              <a:t>below</a:t>
            </a:r>
            <a:r>
              <a:rPr lang="da-DK" dirty="0" smtClean="0"/>
              <a:t>. The </a:t>
            </a:r>
            <a:r>
              <a:rPr lang="da-DK" dirty="0" err="1" smtClean="0"/>
              <a:t>movie</a:t>
            </a:r>
            <a:r>
              <a:rPr lang="da-DK" dirty="0" smtClean="0"/>
              <a:t> is </a:t>
            </a:r>
            <a:r>
              <a:rPr lang="da-DK" dirty="0" err="1" smtClean="0"/>
              <a:t>about</a:t>
            </a:r>
            <a:r>
              <a:rPr lang="da-DK" dirty="0" smtClean="0"/>
              <a:t> </a:t>
            </a:r>
            <a:r>
              <a:rPr lang="da-DK" dirty="0" err="1" smtClean="0"/>
              <a:t>finding</a:t>
            </a:r>
            <a:r>
              <a:rPr lang="da-DK" dirty="0" smtClean="0"/>
              <a:t> the </a:t>
            </a:r>
            <a:r>
              <a:rPr lang="da-DK" dirty="0" err="1" smtClean="0"/>
              <a:t>area</a:t>
            </a:r>
            <a:r>
              <a:rPr lang="da-DK" dirty="0" smtClean="0"/>
              <a:t> of a </a:t>
            </a:r>
            <a:r>
              <a:rPr lang="da-DK" dirty="0" err="1" smtClean="0"/>
              <a:t>rectangel</a:t>
            </a:r>
            <a:r>
              <a:rPr lang="da-DK" dirty="0" smtClean="0"/>
              <a:t>. The </a:t>
            </a:r>
            <a:r>
              <a:rPr lang="da-DK" dirty="0" err="1" smtClean="0"/>
              <a:t>movie</a:t>
            </a:r>
            <a:r>
              <a:rPr lang="da-DK" dirty="0" smtClean="0"/>
              <a:t> is </a:t>
            </a:r>
            <a:r>
              <a:rPr lang="da-DK" dirty="0" err="1" smtClean="0"/>
              <a:t>silent</a:t>
            </a:r>
            <a:r>
              <a:rPr lang="da-DK" dirty="0" smtClean="0"/>
              <a:t>. </a:t>
            </a:r>
            <a:r>
              <a:rPr lang="da-DK" dirty="0" err="1" smtClean="0"/>
              <a:t>While</a:t>
            </a:r>
            <a:r>
              <a:rPr lang="da-DK" dirty="0" smtClean="0"/>
              <a:t> </a:t>
            </a:r>
            <a:r>
              <a:rPr lang="da-DK" dirty="0" err="1" smtClean="0"/>
              <a:t>watching</a:t>
            </a:r>
            <a:r>
              <a:rPr lang="da-DK" dirty="0" smtClean="0"/>
              <a:t> the </a:t>
            </a:r>
            <a:r>
              <a:rPr lang="da-DK" dirty="0" err="1" smtClean="0"/>
              <a:t>movie</a:t>
            </a:r>
            <a:r>
              <a:rPr lang="da-DK" dirty="0" smtClean="0"/>
              <a:t> </a:t>
            </a:r>
            <a:r>
              <a:rPr lang="da-DK" dirty="0" err="1" smtClean="0"/>
              <a:t>one</a:t>
            </a:r>
            <a:r>
              <a:rPr lang="da-DK" dirty="0" smtClean="0"/>
              <a:t> of </a:t>
            </a:r>
            <a:r>
              <a:rPr lang="da-DK" dirty="0" err="1" smtClean="0"/>
              <a:t>you</a:t>
            </a:r>
            <a:r>
              <a:rPr lang="da-DK" dirty="0" smtClean="0"/>
              <a:t> must </a:t>
            </a:r>
            <a:r>
              <a:rPr lang="da-DK" dirty="0" err="1" smtClean="0"/>
              <a:t>explain</a:t>
            </a:r>
            <a:r>
              <a:rPr lang="da-DK" dirty="0" smtClean="0"/>
              <a:t> to the </a:t>
            </a:r>
            <a:r>
              <a:rPr lang="da-DK" dirty="0" err="1" smtClean="0"/>
              <a:t>other</a:t>
            </a:r>
            <a:r>
              <a:rPr lang="da-DK" dirty="0" smtClean="0"/>
              <a:t> </a:t>
            </a:r>
            <a:r>
              <a:rPr lang="da-DK" dirty="0" err="1" smtClean="0"/>
              <a:t>what</a:t>
            </a:r>
            <a:r>
              <a:rPr lang="da-DK" dirty="0" smtClean="0"/>
              <a:t> </a:t>
            </a:r>
            <a:r>
              <a:rPr lang="da-DK" dirty="0" err="1" smtClean="0"/>
              <a:t>goes</a:t>
            </a:r>
            <a:r>
              <a:rPr lang="da-DK" dirty="0" smtClean="0"/>
              <a:t> on in the </a:t>
            </a:r>
            <a:r>
              <a:rPr lang="da-DK" dirty="0" err="1" smtClean="0"/>
              <a:t>movie</a:t>
            </a:r>
            <a:r>
              <a:rPr lang="da-DK" dirty="0" smtClean="0"/>
              <a:t>. </a:t>
            </a:r>
            <a:r>
              <a:rPr lang="da-DK" dirty="0" err="1" smtClean="0"/>
              <a:t>You</a:t>
            </a:r>
            <a:r>
              <a:rPr lang="da-DK" dirty="0" smtClean="0"/>
              <a:t> </a:t>
            </a:r>
            <a:r>
              <a:rPr lang="da-DK" dirty="0" err="1" smtClean="0"/>
              <a:t>may</a:t>
            </a:r>
            <a:r>
              <a:rPr lang="da-DK" dirty="0" smtClean="0"/>
              <a:t> have pauses and </a:t>
            </a:r>
            <a:r>
              <a:rPr lang="da-DK" dirty="0" err="1" smtClean="0"/>
              <a:t>discuss</a:t>
            </a:r>
            <a:r>
              <a:rPr lang="da-DK" dirty="0" smtClean="0"/>
              <a:t>, if </a:t>
            </a:r>
            <a:r>
              <a:rPr lang="da-DK" dirty="0" err="1" smtClean="0"/>
              <a:t>necessary</a:t>
            </a:r>
            <a:r>
              <a:rPr lang="da-DK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endParaRPr lang="da-DK" dirty="0" smtClean="0"/>
          </a:p>
          <a:p>
            <a:pPr marL="342900" indent="-342900">
              <a:buFont typeface="+mj-lt"/>
              <a:buAutoNum type="arabicPeriod"/>
            </a:pPr>
            <a:r>
              <a:rPr lang="da-DK" dirty="0" err="1" smtClean="0"/>
              <a:t>Conclude</a:t>
            </a:r>
            <a:r>
              <a:rPr lang="da-DK" dirty="0" smtClean="0"/>
              <a:t> the </a:t>
            </a:r>
            <a:r>
              <a:rPr lang="da-DK" dirty="0" err="1" smtClean="0"/>
              <a:t>rule</a:t>
            </a:r>
            <a:r>
              <a:rPr lang="da-DK" dirty="0" smtClean="0"/>
              <a:t>: How do </a:t>
            </a:r>
            <a:r>
              <a:rPr lang="da-DK" dirty="0" err="1" smtClean="0"/>
              <a:t>you</a:t>
            </a:r>
            <a:r>
              <a:rPr lang="da-DK" dirty="0" smtClean="0"/>
              <a:t> find the </a:t>
            </a:r>
            <a:r>
              <a:rPr lang="da-DK" dirty="0" err="1" smtClean="0"/>
              <a:t>area</a:t>
            </a:r>
            <a:r>
              <a:rPr lang="da-DK" dirty="0" smtClean="0"/>
              <a:t> of a </a:t>
            </a:r>
            <a:r>
              <a:rPr lang="da-DK" dirty="0" err="1" smtClean="0"/>
              <a:t>rectangle</a:t>
            </a:r>
            <a:r>
              <a:rPr lang="da-DK" dirty="0" smtClean="0"/>
              <a:t>?</a:t>
            </a:r>
          </a:p>
          <a:p>
            <a:pPr marL="342900" indent="-342900">
              <a:buFont typeface="+mj-lt"/>
              <a:buAutoNum type="arabicPeriod"/>
            </a:pPr>
            <a:endParaRPr lang="da-DK" dirty="0" smtClean="0"/>
          </a:p>
          <a:p>
            <a:pPr marL="342900" indent="-342900">
              <a:buFont typeface="+mj-lt"/>
              <a:buAutoNum type="arabicPeriod"/>
            </a:pPr>
            <a:r>
              <a:rPr lang="da-DK" dirty="0" smtClean="0"/>
              <a:t>Is </a:t>
            </a:r>
            <a:r>
              <a:rPr lang="da-DK" dirty="0" err="1" smtClean="0"/>
              <a:t>there</a:t>
            </a:r>
            <a:r>
              <a:rPr lang="da-DK" dirty="0" smtClean="0"/>
              <a:t> </a:t>
            </a:r>
            <a:r>
              <a:rPr lang="da-DK" dirty="0" err="1" smtClean="0"/>
              <a:t>any</a:t>
            </a:r>
            <a:r>
              <a:rPr lang="da-DK" dirty="0" smtClean="0"/>
              <a:t> difference </a:t>
            </a:r>
            <a:r>
              <a:rPr lang="da-DK" dirty="0" err="1" smtClean="0"/>
              <a:t>whether</a:t>
            </a:r>
            <a:r>
              <a:rPr lang="da-DK" dirty="0" smtClean="0"/>
              <a:t> the </a:t>
            </a:r>
            <a:r>
              <a:rPr lang="da-DK" dirty="0" err="1" smtClean="0"/>
              <a:t>rectangle</a:t>
            </a:r>
            <a:r>
              <a:rPr lang="da-DK" dirty="0" smtClean="0"/>
              <a:t> is </a:t>
            </a:r>
            <a:r>
              <a:rPr lang="da-DK" dirty="0" err="1" smtClean="0"/>
              <a:t>tall</a:t>
            </a:r>
            <a:r>
              <a:rPr lang="da-DK" dirty="0" smtClean="0"/>
              <a:t> and </a:t>
            </a:r>
            <a:r>
              <a:rPr lang="da-DK" dirty="0" err="1" smtClean="0"/>
              <a:t>narrow</a:t>
            </a:r>
            <a:r>
              <a:rPr lang="da-DK" dirty="0" smtClean="0"/>
              <a:t> or </a:t>
            </a:r>
            <a:r>
              <a:rPr lang="da-DK" dirty="0" err="1" smtClean="0"/>
              <a:t>flat</a:t>
            </a:r>
            <a:r>
              <a:rPr lang="da-DK" dirty="0" smtClean="0"/>
              <a:t> and </a:t>
            </a:r>
            <a:r>
              <a:rPr lang="da-DK" dirty="0" err="1" smtClean="0"/>
              <a:t>wide</a:t>
            </a:r>
            <a:r>
              <a:rPr lang="da-DK" dirty="0" smtClean="0"/>
              <a:t>?</a:t>
            </a:r>
          </a:p>
        </p:txBody>
      </p:sp>
      <p:pic>
        <p:nvPicPr>
          <p:cNvPr id="4" name="Billede 3"/>
          <p:cNvPicPr/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771774"/>
            <a:ext cx="720080" cy="128907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5986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boks 2"/>
          <p:cNvSpPr txBox="1"/>
          <p:nvPr/>
        </p:nvSpPr>
        <p:spPr>
          <a:xfrm>
            <a:off x="899592" y="692696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="1" dirty="0" smtClean="0"/>
              <a:t>From </a:t>
            </a:r>
            <a:r>
              <a:rPr lang="da-DK" sz="2400" b="1" dirty="0" err="1" smtClean="0"/>
              <a:t>deduction</a:t>
            </a:r>
            <a:r>
              <a:rPr lang="da-DK" sz="2400" b="1" dirty="0" smtClean="0"/>
              <a:t> to </a:t>
            </a:r>
            <a:r>
              <a:rPr lang="da-DK" sz="2400" b="1" dirty="0" err="1" smtClean="0"/>
              <a:t>induction</a:t>
            </a:r>
            <a:r>
              <a:rPr lang="da-DK" sz="2400" b="1" dirty="0" smtClean="0"/>
              <a:t>   </a:t>
            </a:r>
            <a:endParaRPr lang="da-DK" sz="2400" b="1" dirty="0"/>
          </a:p>
        </p:txBody>
      </p:sp>
      <p:sp>
        <p:nvSpPr>
          <p:cNvPr id="4" name="Tekstboks 3"/>
          <p:cNvSpPr txBox="1"/>
          <p:nvPr/>
        </p:nvSpPr>
        <p:spPr>
          <a:xfrm>
            <a:off x="1043608" y="1772816"/>
            <a:ext cx="64087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 err="1" smtClean="0"/>
              <a:t>Deduction</a:t>
            </a:r>
            <a:r>
              <a:rPr lang="da-DK" b="1" dirty="0" smtClean="0"/>
              <a:t>: </a:t>
            </a:r>
          </a:p>
          <a:p>
            <a:r>
              <a:rPr lang="da-DK" dirty="0" err="1" smtClean="0"/>
              <a:t>When</a:t>
            </a:r>
            <a:r>
              <a:rPr lang="da-DK" dirty="0" smtClean="0"/>
              <a:t> the </a:t>
            </a:r>
            <a:r>
              <a:rPr lang="da-DK" dirty="0" err="1" smtClean="0"/>
              <a:t>teacher</a:t>
            </a:r>
            <a:r>
              <a:rPr lang="da-DK" dirty="0" smtClean="0"/>
              <a:t> </a:t>
            </a:r>
            <a:r>
              <a:rPr lang="da-DK" dirty="0" err="1" smtClean="0"/>
              <a:t>tells</a:t>
            </a:r>
            <a:r>
              <a:rPr lang="da-DK" dirty="0" smtClean="0"/>
              <a:t> from the </a:t>
            </a:r>
            <a:r>
              <a:rPr lang="da-DK" dirty="0" err="1" smtClean="0"/>
              <a:t>blackboard</a:t>
            </a:r>
            <a:r>
              <a:rPr lang="da-DK" dirty="0" smtClean="0"/>
              <a:t> </a:t>
            </a:r>
            <a:r>
              <a:rPr lang="da-DK" dirty="0" err="1" smtClean="0"/>
              <a:t>how</a:t>
            </a:r>
            <a:r>
              <a:rPr lang="da-DK" dirty="0" smtClean="0"/>
              <a:t> to, and the students </a:t>
            </a:r>
            <a:r>
              <a:rPr lang="da-DK" dirty="0" err="1" smtClean="0"/>
              <a:t>practice</a:t>
            </a:r>
            <a:r>
              <a:rPr lang="da-DK" dirty="0" smtClean="0"/>
              <a:t> to </a:t>
            </a:r>
            <a:r>
              <a:rPr lang="da-DK" dirty="0" err="1" smtClean="0"/>
              <a:t>get</a:t>
            </a:r>
            <a:r>
              <a:rPr lang="da-DK" dirty="0" smtClean="0"/>
              <a:t> </a:t>
            </a:r>
            <a:r>
              <a:rPr lang="da-DK" dirty="0" err="1" smtClean="0"/>
              <a:t>routine</a:t>
            </a:r>
            <a:r>
              <a:rPr lang="da-DK" dirty="0" smtClean="0"/>
              <a:t> and to </a:t>
            </a:r>
            <a:r>
              <a:rPr lang="da-DK" dirty="0" err="1" smtClean="0"/>
              <a:t>remember</a:t>
            </a:r>
            <a:endParaRPr lang="da-DK" dirty="0"/>
          </a:p>
        </p:txBody>
      </p:sp>
      <p:sp>
        <p:nvSpPr>
          <p:cNvPr id="5" name="Tekstboks 4"/>
          <p:cNvSpPr txBox="1"/>
          <p:nvPr/>
        </p:nvSpPr>
        <p:spPr>
          <a:xfrm>
            <a:off x="1115616" y="3429000"/>
            <a:ext cx="64087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 err="1" smtClean="0"/>
              <a:t>Induction</a:t>
            </a:r>
            <a:endParaRPr lang="da-DK" b="1" dirty="0" smtClean="0"/>
          </a:p>
          <a:p>
            <a:r>
              <a:rPr lang="da-DK" dirty="0" err="1" smtClean="0"/>
              <a:t>When</a:t>
            </a:r>
            <a:r>
              <a:rPr lang="da-DK" dirty="0" smtClean="0"/>
              <a:t> the students </a:t>
            </a:r>
            <a:r>
              <a:rPr lang="da-DK" dirty="0" err="1" smtClean="0"/>
              <a:t>explore</a:t>
            </a:r>
            <a:r>
              <a:rPr lang="da-DK" dirty="0" smtClean="0"/>
              <a:t>, </a:t>
            </a:r>
            <a:r>
              <a:rPr lang="da-DK" dirty="0" err="1" smtClean="0"/>
              <a:t>investigate</a:t>
            </a:r>
            <a:r>
              <a:rPr lang="da-DK" dirty="0" smtClean="0"/>
              <a:t> and </a:t>
            </a:r>
            <a:r>
              <a:rPr lang="da-DK" dirty="0" err="1" smtClean="0"/>
              <a:t>conclude</a:t>
            </a:r>
            <a:r>
              <a:rPr lang="da-DK" dirty="0" smtClean="0"/>
              <a:t> and </a:t>
            </a:r>
            <a:r>
              <a:rPr lang="da-DK" dirty="0" err="1" smtClean="0"/>
              <a:t>deduce</a:t>
            </a:r>
            <a:r>
              <a:rPr lang="da-DK" dirty="0" smtClean="0"/>
              <a:t> the </a:t>
            </a:r>
            <a:r>
              <a:rPr lang="da-DK" dirty="0" err="1" smtClean="0"/>
              <a:t>mathematical</a:t>
            </a:r>
            <a:r>
              <a:rPr lang="da-DK" dirty="0" smtClean="0"/>
              <a:t> </a:t>
            </a:r>
            <a:r>
              <a:rPr lang="da-DK" dirty="0" err="1" smtClean="0"/>
              <a:t>rules</a:t>
            </a:r>
            <a:endParaRPr lang="da-DK" dirty="0" smtClean="0"/>
          </a:p>
          <a:p>
            <a:endParaRPr lang="da-DK" dirty="0"/>
          </a:p>
        </p:txBody>
      </p:sp>
    </p:spTree>
    <p:extLst>
      <p:ext uri="{BB962C8B-B14F-4D97-AF65-F5344CB8AC3E}">
        <p14:creationId xmlns="" xmlns:p14="http://schemas.microsoft.com/office/powerpoint/2010/main" val="2873588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boks 1"/>
          <p:cNvSpPr txBox="1"/>
          <p:nvPr/>
        </p:nvSpPr>
        <p:spPr>
          <a:xfrm>
            <a:off x="1043608" y="548680"/>
            <a:ext cx="698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 smtClean="0"/>
              <a:t>Learning by </a:t>
            </a:r>
            <a:r>
              <a:rPr lang="da-DK" b="1" dirty="0" err="1" smtClean="0"/>
              <a:t>investigation</a:t>
            </a:r>
            <a:endParaRPr lang="da-DK" b="1" dirty="0"/>
          </a:p>
        </p:txBody>
      </p:sp>
      <p:sp>
        <p:nvSpPr>
          <p:cNvPr id="3" name="Tekstboks 2"/>
          <p:cNvSpPr txBox="1"/>
          <p:nvPr/>
        </p:nvSpPr>
        <p:spPr>
          <a:xfrm>
            <a:off x="1070288" y="5013176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2"/>
              </a:rPr>
              <a:t>The connection between area and circumference</a:t>
            </a:r>
            <a:endParaRPr lang="da-DK" dirty="0"/>
          </a:p>
        </p:txBody>
      </p:sp>
      <p:sp>
        <p:nvSpPr>
          <p:cNvPr id="4" name="Tekstboks 3"/>
          <p:cNvSpPr txBox="1"/>
          <p:nvPr/>
        </p:nvSpPr>
        <p:spPr>
          <a:xfrm>
            <a:off x="1187624" y="1556792"/>
            <a:ext cx="525658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err="1" smtClean="0"/>
              <a:t>Exercise</a:t>
            </a:r>
            <a:r>
              <a:rPr lang="da-DK" dirty="0" smtClean="0"/>
              <a:t>:</a:t>
            </a:r>
          </a:p>
          <a:p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/>
              <a:t>Draw a </a:t>
            </a:r>
            <a:r>
              <a:rPr lang="da-DK" dirty="0" err="1" smtClean="0"/>
              <a:t>rectangle</a:t>
            </a:r>
            <a:r>
              <a:rPr lang="da-DK" dirty="0" smtClean="0"/>
              <a:t> in </a:t>
            </a:r>
            <a:r>
              <a:rPr lang="da-DK" dirty="0" err="1" smtClean="0"/>
              <a:t>Geogebra</a:t>
            </a:r>
            <a:r>
              <a:rPr lang="da-DK" dirty="0" smtClean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err="1" smtClean="0"/>
              <a:t>Observe</a:t>
            </a:r>
            <a:r>
              <a:rPr lang="da-DK" dirty="0" smtClean="0"/>
              <a:t> the </a:t>
            </a:r>
            <a:r>
              <a:rPr lang="da-DK" dirty="0" err="1" smtClean="0"/>
              <a:t>area</a:t>
            </a:r>
            <a:r>
              <a:rPr lang="da-DK" dirty="0" smtClean="0"/>
              <a:t> and the </a:t>
            </a:r>
            <a:r>
              <a:rPr lang="da-DK" dirty="0" err="1" smtClean="0"/>
              <a:t>circumference</a:t>
            </a:r>
            <a:endParaRPr lang="da-DK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/>
              <a:t>Try to </a:t>
            </a:r>
            <a:r>
              <a:rPr lang="da-DK" dirty="0" err="1" smtClean="0"/>
              <a:t>change</a:t>
            </a:r>
            <a:r>
              <a:rPr lang="da-DK" dirty="0" smtClean="0"/>
              <a:t> the </a:t>
            </a:r>
            <a:r>
              <a:rPr lang="da-DK" dirty="0" err="1" smtClean="0"/>
              <a:t>rectangle</a:t>
            </a:r>
            <a:r>
              <a:rPr lang="da-DK" dirty="0" smtClean="0"/>
              <a:t> </a:t>
            </a:r>
            <a:r>
              <a:rPr lang="da-DK" dirty="0" err="1" smtClean="0"/>
              <a:t>without</a:t>
            </a:r>
            <a:r>
              <a:rPr lang="da-DK" dirty="0" smtClean="0"/>
              <a:t> </a:t>
            </a:r>
            <a:r>
              <a:rPr lang="da-DK" dirty="0" err="1" smtClean="0"/>
              <a:t>changing</a:t>
            </a:r>
            <a:r>
              <a:rPr lang="da-DK" dirty="0" smtClean="0"/>
              <a:t> the </a:t>
            </a:r>
            <a:r>
              <a:rPr lang="da-DK" dirty="0" err="1" smtClean="0"/>
              <a:t>circumference</a:t>
            </a:r>
            <a:endParaRPr lang="da-DK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err="1" smtClean="0"/>
              <a:t>What</a:t>
            </a:r>
            <a:r>
              <a:rPr lang="da-DK" dirty="0" smtClean="0"/>
              <a:t> </a:t>
            </a:r>
            <a:r>
              <a:rPr lang="da-DK" dirty="0" err="1" smtClean="0"/>
              <a:t>happens</a:t>
            </a:r>
            <a:r>
              <a:rPr lang="da-DK" dirty="0" smtClean="0"/>
              <a:t> with the </a:t>
            </a:r>
            <a:r>
              <a:rPr lang="da-DK" dirty="0" err="1" smtClean="0"/>
              <a:t>area</a:t>
            </a:r>
            <a:endParaRPr lang="da-DK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err="1" smtClean="0"/>
              <a:t>What</a:t>
            </a:r>
            <a:r>
              <a:rPr lang="da-DK" dirty="0" smtClean="0"/>
              <a:t> is the </a:t>
            </a:r>
            <a:r>
              <a:rPr lang="da-DK" dirty="0" err="1" smtClean="0"/>
              <a:t>largest</a:t>
            </a:r>
            <a:r>
              <a:rPr lang="da-DK" dirty="0" smtClean="0"/>
              <a:t> </a:t>
            </a:r>
            <a:r>
              <a:rPr lang="da-DK" dirty="0" err="1" smtClean="0"/>
              <a:t>area</a:t>
            </a:r>
            <a:r>
              <a:rPr lang="da-DK" dirty="0" smtClean="0"/>
              <a:t>, </a:t>
            </a:r>
            <a:r>
              <a:rPr lang="da-DK" dirty="0" err="1" smtClean="0"/>
              <a:t>that</a:t>
            </a:r>
            <a:r>
              <a:rPr lang="da-DK" dirty="0" smtClean="0"/>
              <a:t> </a:t>
            </a:r>
            <a:r>
              <a:rPr lang="da-DK" dirty="0" err="1" smtClean="0"/>
              <a:t>you</a:t>
            </a:r>
            <a:r>
              <a:rPr lang="da-DK" dirty="0" smtClean="0"/>
              <a:t> </a:t>
            </a:r>
            <a:r>
              <a:rPr lang="da-DK" dirty="0" err="1" smtClean="0"/>
              <a:t>can</a:t>
            </a:r>
            <a:r>
              <a:rPr lang="da-DK" dirty="0" smtClean="0"/>
              <a:t> </a:t>
            </a:r>
            <a:r>
              <a:rPr lang="da-DK" dirty="0" err="1" smtClean="0"/>
              <a:t>achieve</a:t>
            </a:r>
            <a:r>
              <a:rPr lang="da-DK" dirty="0" smtClean="0"/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/>
              <a:t>Can </a:t>
            </a:r>
            <a:r>
              <a:rPr lang="da-DK" dirty="0" err="1" smtClean="0"/>
              <a:t>you</a:t>
            </a:r>
            <a:r>
              <a:rPr lang="da-DK" dirty="0" smtClean="0"/>
              <a:t> </a:t>
            </a:r>
            <a:r>
              <a:rPr lang="da-DK" dirty="0" err="1" smtClean="0"/>
              <a:t>identify</a:t>
            </a:r>
            <a:r>
              <a:rPr lang="da-DK" dirty="0" smtClean="0"/>
              <a:t> the </a:t>
            </a:r>
            <a:r>
              <a:rPr lang="da-DK" dirty="0" err="1" smtClean="0"/>
              <a:t>connection</a:t>
            </a:r>
            <a:r>
              <a:rPr lang="da-DK" dirty="0" smtClean="0"/>
              <a:t> </a:t>
            </a:r>
            <a:r>
              <a:rPr lang="da-DK" dirty="0" err="1" smtClean="0"/>
              <a:t>between</a:t>
            </a:r>
            <a:r>
              <a:rPr lang="da-DK" dirty="0" smtClean="0"/>
              <a:t> the side relations and the </a:t>
            </a:r>
            <a:r>
              <a:rPr lang="da-DK" dirty="0" err="1" smtClean="0"/>
              <a:t>area</a:t>
            </a:r>
            <a:r>
              <a:rPr lang="da-DK" dirty="0" smtClean="0"/>
              <a:t>?</a:t>
            </a:r>
            <a:endParaRPr lang="da-DK" dirty="0"/>
          </a:p>
        </p:txBody>
      </p:sp>
    </p:spTree>
    <p:extLst>
      <p:ext uri="{BB962C8B-B14F-4D97-AF65-F5344CB8AC3E}">
        <p14:creationId xmlns="" xmlns:p14="http://schemas.microsoft.com/office/powerpoint/2010/main" val="45728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72816"/>
            <a:ext cx="6744072" cy="4215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boks 3"/>
          <p:cNvSpPr txBox="1"/>
          <p:nvPr/>
        </p:nvSpPr>
        <p:spPr>
          <a:xfrm>
            <a:off x="1043608" y="764704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Pupils </a:t>
            </a:r>
            <a:r>
              <a:rPr lang="da-DK" dirty="0" err="1" smtClean="0"/>
              <a:t>reflecting</a:t>
            </a:r>
            <a:r>
              <a:rPr lang="da-DK" dirty="0" smtClean="0"/>
              <a:t> on </a:t>
            </a:r>
            <a:r>
              <a:rPr lang="da-DK" dirty="0" err="1" smtClean="0"/>
              <a:t>their</a:t>
            </a:r>
            <a:r>
              <a:rPr lang="da-DK" dirty="0" smtClean="0"/>
              <a:t> </a:t>
            </a:r>
            <a:r>
              <a:rPr lang="da-DK" dirty="0" err="1" smtClean="0"/>
              <a:t>use</a:t>
            </a:r>
            <a:r>
              <a:rPr lang="da-DK" dirty="0" smtClean="0"/>
              <a:t> of </a:t>
            </a:r>
            <a:r>
              <a:rPr lang="da-DK" dirty="0" err="1" smtClean="0"/>
              <a:t>technology</a:t>
            </a:r>
            <a:endParaRPr lang="da-DK" dirty="0"/>
          </a:p>
        </p:txBody>
      </p:sp>
    </p:spTree>
    <p:extLst>
      <p:ext uri="{BB962C8B-B14F-4D97-AF65-F5344CB8AC3E}">
        <p14:creationId xmlns="" xmlns:p14="http://schemas.microsoft.com/office/powerpoint/2010/main" val="4062213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662</Words>
  <Application>Microsoft Office PowerPoint</Application>
  <PresentationFormat>On-screen Show (4:3)</PresentationFormat>
  <Paragraphs>92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Slide 2</vt:lpstr>
      <vt:lpstr>Findings of the project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Sellers</dc:creator>
  <cp:lastModifiedBy>Jackie</cp:lastModifiedBy>
  <cp:revision>27</cp:revision>
  <dcterms:created xsi:type="dcterms:W3CDTF">2017-01-19T21:02:19Z</dcterms:created>
  <dcterms:modified xsi:type="dcterms:W3CDTF">2017-09-07T13:39:14Z</dcterms:modified>
</cp:coreProperties>
</file>