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5" r:id="rId3"/>
    <p:sldId id="257" r:id="rId4"/>
    <p:sldId id="258" r:id="rId5"/>
    <p:sldId id="259" r:id="rId6"/>
    <p:sldId id="264" r:id="rId7"/>
    <p:sldId id="266" r:id="rId8"/>
    <p:sldId id="267" r:id="rId9"/>
    <p:sldId id="268" r:id="rId10"/>
    <p:sldId id="270" r:id="rId11"/>
    <p:sldId id="260" r:id="rId12"/>
    <p:sldId id="261"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3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24219-78F2-4E3C-A18C-909D678FD9FD}" type="datetimeFigureOut">
              <a:rPr lang="en-GB" smtClean="0"/>
              <a:pPr/>
              <a:t>07/09/2017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E2D8D7-E6E4-4896-96CB-F9A29207CDCE}" type="slidenum">
              <a:rPr lang="en-GB" smtClean="0"/>
              <a:pPr/>
              <a:t>‹#›</a:t>
            </a:fld>
            <a:endParaRPr lang="en-GB" dirty="0"/>
          </a:p>
        </p:txBody>
      </p:sp>
    </p:spTree>
    <p:extLst>
      <p:ext uri="{BB962C8B-B14F-4D97-AF65-F5344CB8AC3E}">
        <p14:creationId xmlns="" xmlns:p14="http://schemas.microsoft.com/office/powerpoint/2010/main" val="199339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CE88FC9-410A-1641-8A81-31E2A2883D18}" type="datetimeFigureOut">
              <a:rPr/>
              <a:pPr/>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280878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CE88FC9-410A-1641-8A81-31E2A2883D18}" type="datetimeFigureOut">
              <a:rPr/>
              <a:pPr/>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164797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CE88FC9-410A-1641-8A81-31E2A2883D18}" type="datetimeFigureOut">
              <a:rPr/>
              <a:pPr/>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320813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CE88FC9-410A-1641-8A81-31E2A2883D18}" type="datetimeFigureOut">
              <a:rPr/>
              <a:pPr/>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127032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E88FC9-410A-1641-8A81-31E2A2883D18}" type="datetimeFigureOut">
              <a:rPr/>
              <a:pPr/>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120646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CE88FC9-410A-1641-8A81-31E2A2883D18}" type="datetimeFigureOut">
              <a:rPr/>
              <a:pPr/>
              <a:t>8/31/2017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330819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CE88FC9-410A-1641-8A81-31E2A2883D18}" type="datetimeFigureOut">
              <a:rPr/>
              <a:pPr/>
              <a:t>8/31/2017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73647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CE88FC9-410A-1641-8A81-31E2A2883D18}" type="datetimeFigureOut">
              <a:rPr/>
              <a:pPr/>
              <a:t>8/31/2017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310824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88FC9-410A-1641-8A81-31E2A2883D18}" type="datetimeFigureOut">
              <a:rPr/>
              <a:pPr/>
              <a:t>8/31/2017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13751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E88FC9-410A-1641-8A81-31E2A2883D18}" type="datetimeFigureOut">
              <a:rPr/>
              <a:pPr/>
              <a:t>8/31/2017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366942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E88FC9-410A-1641-8A81-31E2A2883D18}" type="datetimeFigureOut">
              <a:rPr/>
              <a:pPr/>
              <a:t>8/31/2017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65A13D-6704-8549-A19C-51A185AC3220}" type="slidenum">
              <a:rPr/>
              <a:pPr/>
              <a:t>‹#›</a:t>
            </a:fld>
            <a:endParaRPr lang="en-US" dirty="0"/>
          </a:p>
        </p:txBody>
      </p:sp>
    </p:spTree>
    <p:extLst>
      <p:ext uri="{BB962C8B-B14F-4D97-AF65-F5344CB8AC3E}">
        <p14:creationId xmlns="" xmlns:p14="http://schemas.microsoft.com/office/powerpoint/2010/main" val="118593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88FC9-410A-1641-8A81-31E2A2883D18}" type="datetimeFigureOut">
              <a:rPr/>
              <a:pPr/>
              <a:t>8/31/2017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5A13D-6704-8549-A19C-51A185AC3220}" type="slidenum">
              <a:rPr/>
              <a:pPr/>
              <a:t>‹#›</a:t>
            </a:fld>
            <a:endParaRPr lang="en-US" dirty="0"/>
          </a:p>
        </p:txBody>
      </p:sp>
    </p:spTree>
    <p:extLst>
      <p:ext uri="{BB962C8B-B14F-4D97-AF65-F5344CB8AC3E}">
        <p14:creationId xmlns="" xmlns:p14="http://schemas.microsoft.com/office/powerpoint/2010/main" val="3186877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cid:image004.png@01D31CE5.D4A0E8C0"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hippasus.com/"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7500" y="0"/>
            <a:ext cx="8505508" cy="6858000"/>
          </a:xfrm>
          <a:prstGeom prst="rect">
            <a:avLst/>
          </a:prstGeom>
        </p:spPr>
      </p:pic>
    </p:spTree>
    <p:extLst>
      <p:ext uri="{BB962C8B-B14F-4D97-AF65-F5344CB8AC3E}">
        <p14:creationId xmlns="" xmlns:p14="http://schemas.microsoft.com/office/powerpoint/2010/main" val="3151312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Billede 1" descr="cid:image004.png@01D31CE5.D4A0E8C0"/>
          <p:cNvPicPr>
            <a:picLocks noGrp="1"/>
          </p:cNvPicPr>
          <p:nvPr>
            <p:ph idx="1"/>
          </p:nvPr>
        </p:nvPicPr>
        <p:blipFill>
          <a:blip r:embed="rId2" r:link="rId3" cstate="print">
            <a:extLst>
              <a:ext uri="{28A0092B-C50C-407E-A947-70E740481C1C}">
                <a14:useLocalDpi xmlns="" xmlns:a14="http://schemas.microsoft.com/office/drawing/2010/main" val="0"/>
              </a:ext>
            </a:extLst>
          </a:blip>
          <a:srcRect/>
          <a:stretch>
            <a:fillRect/>
          </a:stretch>
        </p:blipFill>
        <p:spPr bwMode="auto">
          <a:xfrm>
            <a:off x="207818" y="274638"/>
            <a:ext cx="8936182" cy="5976179"/>
          </a:xfrm>
          <a:prstGeom prst="rect">
            <a:avLst/>
          </a:prstGeom>
          <a:noFill/>
          <a:ln>
            <a:noFill/>
          </a:ln>
        </p:spPr>
      </p:pic>
      <p:sp>
        <p:nvSpPr>
          <p:cNvPr id="5" name="Rectangle 4"/>
          <p:cNvSpPr/>
          <p:nvPr/>
        </p:nvSpPr>
        <p:spPr>
          <a:xfrm>
            <a:off x="2258290" y="6250817"/>
            <a:ext cx="5382491" cy="246221"/>
          </a:xfrm>
          <a:prstGeom prst="rect">
            <a:avLst/>
          </a:prstGeom>
        </p:spPr>
        <p:txBody>
          <a:bodyPr wrap="square">
            <a:spAutoFit/>
          </a:bodyPr>
          <a:lstStyle/>
          <a:p>
            <a:r>
              <a:rPr lang="en-US" sz="1000" dirty="0"/>
              <a:t>The SAMR model was developed by Dr. </a:t>
            </a:r>
            <a:r>
              <a:rPr lang="en-US" sz="1000" dirty="0" smtClean="0"/>
              <a:t>Ruben Puentedura</a:t>
            </a:r>
            <a:r>
              <a:rPr lang="en-US" sz="1000" dirty="0"/>
              <a:t>  </a:t>
            </a:r>
            <a:r>
              <a:rPr lang="en-US" sz="1000" u="sng" dirty="0">
                <a:hlinkClick r:id="rId4"/>
              </a:rPr>
              <a:t>http://www.hippasus.com/</a:t>
            </a:r>
            <a:endParaRPr lang="en-GB" sz="1000" dirty="0"/>
          </a:p>
        </p:txBody>
      </p:sp>
    </p:spTree>
    <p:extLst>
      <p:ext uri="{BB962C8B-B14F-4D97-AF65-F5344CB8AC3E}">
        <p14:creationId xmlns="" xmlns:p14="http://schemas.microsoft.com/office/powerpoint/2010/main" val="130159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l="-32106" r="-32106"/>
          <a:stretch>
            <a:fillRect/>
          </a:stretch>
        </p:blipFill>
        <p:spPr>
          <a:xfrm>
            <a:off x="457200" y="515938"/>
            <a:ext cx="8229600" cy="5895975"/>
          </a:xfrm>
        </p:spPr>
      </p:pic>
    </p:spTree>
    <p:extLst>
      <p:ext uri="{BB962C8B-B14F-4D97-AF65-F5344CB8AC3E}">
        <p14:creationId xmlns="" xmlns:p14="http://schemas.microsoft.com/office/powerpoint/2010/main" val="1654401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1156"/>
            <a:ext cx="8229600" cy="5615008"/>
          </a:xfrm>
        </p:spPr>
        <p:txBody>
          <a:bodyPr>
            <a:normAutofit fontScale="92500" lnSpcReduction="20000"/>
          </a:bodyPr>
          <a:lstStyle/>
          <a:p>
            <a:pPr marL="0" indent="0">
              <a:buNone/>
            </a:pPr>
            <a:endParaRPr lang="en-US" dirty="0"/>
          </a:p>
          <a:p>
            <a:pPr marL="0" indent="0">
              <a:buNone/>
            </a:pPr>
            <a:r>
              <a:rPr lang="en-US" dirty="0"/>
              <a:t>	</a:t>
            </a:r>
            <a:r>
              <a:rPr lang="en-US" b="1" dirty="0">
                <a:solidFill>
                  <a:srgbClr val="FF0000"/>
                </a:solidFill>
              </a:rPr>
              <a:t>Red</a:t>
            </a:r>
            <a:r>
              <a:rPr lang="en-US" dirty="0"/>
              <a:t> — </a:t>
            </a:r>
            <a:r>
              <a:rPr lang="en-US" b="1" dirty="0"/>
              <a:t>detracts</a:t>
            </a:r>
            <a:r>
              <a:rPr lang="en-US" dirty="0"/>
              <a:t> </a:t>
            </a:r>
            <a:r>
              <a:rPr lang="en-US" b="1" dirty="0"/>
              <a:t>from the maths learning</a:t>
            </a:r>
          </a:p>
          <a:p>
            <a:pPr marL="0" indent="0">
              <a:buNone/>
            </a:pPr>
            <a:r>
              <a:rPr lang="en-US" dirty="0"/>
              <a:t>		</a:t>
            </a:r>
            <a:r>
              <a:rPr lang="en-US" sz="2400" dirty="0" smtClean="0"/>
              <a:t>e.g.) </a:t>
            </a:r>
            <a:r>
              <a:rPr lang="en-US" sz="2400" dirty="0"/>
              <a:t>software that crunches the numbers or creates 					graphs from equations for you</a:t>
            </a:r>
          </a:p>
          <a:p>
            <a:pPr marL="0" indent="0">
              <a:buNone/>
            </a:pPr>
            <a:endParaRPr lang="en-US" dirty="0"/>
          </a:p>
          <a:p>
            <a:pPr marL="0" indent="0">
              <a:buNone/>
            </a:pPr>
            <a:r>
              <a:rPr lang="en-US" dirty="0"/>
              <a:t>	</a:t>
            </a:r>
            <a:r>
              <a:rPr lang="en-US" b="1" dirty="0">
                <a:solidFill>
                  <a:schemeClr val="accent6">
                    <a:lumMod val="75000"/>
                  </a:schemeClr>
                </a:solidFill>
              </a:rPr>
              <a:t>Amber</a:t>
            </a:r>
            <a:r>
              <a:rPr lang="en-US" dirty="0"/>
              <a:t>— </a:t>
            </a:r>
            <a:r>
              <a:rPr lang="en-US" b="1" dirty="0"/>
              <a:t>adds nothing</a:t>
            </a:r>
          </a:p>
          <a:p>
            <a:pPr marL="0" indent="0">
              <a:buNone/>
            </a:pPr>
            <a:r>
              <a:rPr lang="en-US" dirty="0"/>
              <a:t>		</a:t>
            </a:r>
            <a:r>
              <a:rPr lang="en-US" sz="2400" dirty="0" smtClean="0"/>
              <a:t>e.g.) </a:t>
            </a:r>
            <a:r>
              <a:rPr lang="en-US" sz="2400" dirty="0"/>
              <a:t>filling in worksheets on Microsoft Word instead of 			</a:t>
            </a:r>
            <a:r>
              <a:rPr lang="en-US" sz="2400" dirty="0" smtClean="0"/>
              <a:t>	using </a:t>
            </a:r>
            <a:r>
              <a:rPr lang="en-US" sz="2400" dirty="0"/>
              <a:t>a pen and paper</a:t>
            </a:r>
          </a:p>
          <a:p>
            <a:pPr marL="0" indent="0">
              <a:buNone/>
            </a:pPr>
            <a:endParaRPr lang="en-US" dirty="0"/>
          </a:p>
          <a:p>
            <a:pPr marL="0" indent="0">
              <a:buNone/>
            </a:pPr>
            <a:r>
              <a:rPr lang="en-US" dirty="0"/>
              <a:t>	</a:t>
            </a:r>
            <a:r>
              <a:rPr lang="en-US" b="1" dirty="0">
                <a:solidFill>
                  <a:srgbClr val="008000"/>
                </a:solidFill>
              </a:rPr>
              <a:t>Green</a:t>
            </a:r>
            <a:r>
              <a:rPr lang="en-US" dirty="0"/>
              <a:t> — </a:t>
            </a:r>
            <a:r>
              <a:rPr lang="en-US" b="1" dirty="0"/>
              <a:t>adds value</a:t>
            </a:r>
          </a:p>
          <a:p>
            <a:pPr marL="0" indent="0">
              <a:buNone/>
            </a:pPr>
            <a:r>
              <a:rPr lang="en-US" sz="2600" dirty="0"/>
              <a:t>		</a:t>
            </a:r>
            <a:r>
              <a:rPr lang="en-US" sz="2400" dirty="0" smtClean="0"/>
              <a:t>e.g.) </a:t>
            </a:r>
            <a:r>
              <a:rPr lang="en-US" sz="2400" dirty="0"/>
              <a:t>software that enables learners to “manipulate” 					complex shapes on a tablet to help the understand the 				features</a:t>
            </a:r>
          </a:p>
          <a:p>
            <a:pPr marL="0" indent="0">
              <a:buNone/>
            </a:pPr>
            <a:endParaRPr lang="en-US" dirty="0"/>
          </a:p>
        </p:txBody>
      </p:sp>
    </p:spTree>
    <p:extLst>
      <p:ext uri="{BB962C8B-B14F-4D97-AF65-F5344CB8AC3E}">
        <p14:creationId xmlns="" xmlns:p14="http://schemas.microsoft.com/office/powerpoint/2010/main" val="2230382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Learning Outcome</a:t>
            </a:r>
            <a:endParaRPr lang="en-GB" dirty="0"/>
          </a:p>
        </p:txBody>
      </p:sp>
      <p:sp>
        <p:nvSpPr>
          <p:cNvPr id="3" name="Content Placeholder 2"/>
          <p:cNvSpPr>
            <a:spLocks noGrp="1"/>
          </p:cNvSpPr>
          <p:nvPr>
            <p:ph idx="1"/>
          </p:nvPr>
        </p:nvSpPr>
        <p:spPr/>
        <p:txBody>
          <a:bodyPr/>
          <a:lstStyle/>
          <a:p>
            <a:r>
              <a:rPr lang="en-US" dirty="0"/>
              <a:t>The </a:t>
            </a:r>
            <a:r>
              <a:rPr lang="en-US" dirty="0" smtClean="0"/>
              <a:t>DigiMaths project </a:t>
            </a:r>
            <a:r>
              <a:rPr lang="en-US" dirty="0"/>
              <a:t>draws on our research and guides teachers to make good decisions about the sorts of digital technology they chose, how to use it and in what ways it improves the students’ learning.</a:t>
            </a:r>
            <a:endParaRPr lang="en-GB" dirty="0"/>
          </a:p>
          <a:p>
            <a:endParaRPr lang="en-GB" dirty="0"/>
          </a:p>
        </p:txBody>
      </p:sp>
    </p:spTree>
    <p:extLst>
      <p:ext uri="{BB962C8B-B14F-4D97-AF65-F5344CB8AC3E}">
        <p14:creationId xmlns="" xmlns:p14="http://schemas.microsoft.com/office/powerpoint/2010/main" val="288440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Welcome to the launch of DigiMaths!</a:t>
            </a:r>
          </a:p>
          <a:p>
            <a:endParaRPr lang="en-GB" dirty="0" smtClean="0"/>
          </a:p>
          <a:p>
            <a:r>
              <a:rPr lang="en-GB" dirty="0"/>
              <a:t>A</a:t>
            </a:r>
            <a:r>
              <a:rPr lang="en-GB" dirty="0" smtClean="0"/>
              <a:t>lso known as Maximising </a:t>
            </a:r>
            <a:r>
              <a:rPr lang="en-GB" dirty="0"/>
              <a:t>the opportunities of digital technologies to teach </a:t>
            </a:r>
            <a:r>
              <a:rPr lang="en-GB" dirty="0" smtClean="0"/>
              <a:t>numeracy</a:t>
            </a:r>
          </a:p>
          <a:p>
            <a:endParaRPr lang="en-GB" dirty="0" smtClean="0"/>
          </a:p>
          <a:p>
            <a:r>
              <a:rPr lang="en-GB" dirty="0" smtClean="0"/>
              <a:t>Funded by Erasmus+</a:t>
            </a:r>
          </a:p>
          <a:p>
            <a:endParaRPr lang="en-GB" dirty="0" smtClean="0"/>
          </a:p>
          <a:p>
            <a:r>
              <a:rPr lang="en-GB" dirty="0" smtClean="0"/>
              <a:t>We are pleased to broadcast our launch through Facebook Live</a:t>
            </a:r>
          </a:p>
          <a:p>
            <a:endParaRPr lang="en-GB"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5" name="Rectangle 3"/>
          <p:cNvSpPr>
            <a:spLocks noChangeArrowheads="1"/>
          </p:cNvSpPr>
          <p:nvPr/>
        </p:nvSpPr>
        <p:spPr bwMode="auto">
          <a:xfrm>
            <a:off x="0" y="131445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da-DK" altLang="en-US" sz="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With the support of</a:t>
            </a:r>
            <a:endParaRPr kumimoji="0" lang="en-GB" altLang="en-US" sz="8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da-DK" altLang="en-US" sz="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Erasmus+ programme</a:t>
            </a:r>
            <a:endParaRPr kumimoji="0" lang="en-GB" altLang="en-US" sz="8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da-DK" altLang="en-US" sz="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of the European Union</a:t>
            </a:r>
            <a:endParaRPr kumimoji="0" lang="da-DK"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7713213" y="228600"/>
            <a:ext cx="1286367" cy="859611"/>
          </a:xfrm>
          <a:prstGeom prst="rect">
            <a:avLst/>
          </a:prstGeom>
        </p:spPr>
      </p:pic>
    </p:spTree>
    <p:extLst>
      <p:ext uri="{BB962C8B-B14F-4D97-AF65-F5344CB8AC3E}">
        <p14:creationId xmlns="" xmlns:p14="http://schemas.microsoft.com/office/powerpoint/2010/main" val="3886087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2778" r="19637"/>
          <a:stretch/>
        </p:blipFill>
        <p:spPr>
          <a:xfrm>
            <a:off x="-330519" y="139406"/>
            <a:ext cx="9391881" cy="6795717"/>
          </a:xfrm>
        </p:spPr>
      </p:pic>
    </p:spTree>
    <p:extLst>
      <p:ext uri="{BB962C8B-B14F-4D97-AF65-F5344CB8AC3E}">
        <p14:creationId xmlns="" xmlns:p14="http://schemas.microsoft.com/office/powerpoint/2010/main" val="2430147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1156"/>
            <a:ext cx="8229600" cy="5615008"/>
          </a:xfrm>
        </p:spPr>
        <p:txBody>
          <a:bodyPr/>
          <a:lstStyle/>
          <a:p>
            <a:pPr marL="0" indent="0">
              <a:buNone/>
            </a:pPr>
            <a:endParaRPr lang="en-US" dirty="0"/>
          </a:p>
          <a:p>
            <a:pPr marL="0" indent="0">
              <a:buNone/>
            </a:pPr>
            <a:endParaRPr lang="en-US" dirty="0"/>
          </a:p>
          <a:p>
            <a:pPr marL="0" indent="0">
              <a:buNone/>
            </a:pPr>
            <a:r>
              <a:rPr lang="en-US" dirty="0"/>
              <a:t>Our focus:</a:t>
            </a:r>
          </a:p>
          <a:p>
            <a:pPr marL="0" indent="0">
              <a:buNone/>
            </a:pPr>
            <a:endParaRPr lang="en-US" dirty="0"/>
          </a:p>
          <a:p>
            <a:pPr marL="400050" lvl="1" indent="0">
              <a:buNone/>
            </a:pPr>
            <a:r>
              <a:rPr lang="en-US" dirty="0"/>
              <a:t>the effective use of digital technologies in the teaching of numeracy/mathematics in all sectors and for all ages</a:t>
            </a:r>
          </a:p>
          <a:p>
            <a:pPr marL="400050" lvl="1"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263384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0562"/>
            <a:ext cx="8229600" cy="5475602"/>
          </a:xfrm>
        </p:spPr>
        <p:txBody>
          <a:bodyPr/>
          <a:lstStyle/>
          <a:p>
            <a:pPr marL="0" indent="0">
              <a:buNone/>
            </a:pPr>
            <a:endParaRPr lang="en-US" dirty="0"/>
          </a:p>
          <a:p>
            <a:pPr marL="0" indent="0">
              <a:buNone/>
            </a:pPr>
            <a:endParaRPr lang="en-US" dirty="0"/>
          </a:p>
          <a:p>
            <a:pPr marL="0" indent="0">
              <a:buNone/>
            </a:pPr>
            <a:r>
              <a:rPr lang="en-US" dirty="0"/>
              <a:t>Our aim:</a:t>
            </a:r>
          </a:p>
          <a:p>
            <a:pPr marL="0" indent="0">
              <a:buNone/>
            </a:pPr>
            <a:endParaRPr lang="en-US" dirty="0"/>
          </a:p>
          <a:p>
            <a:pPr marL="400050" lvl="1" indent="0">
              <a:buNone/>
            </a:pPr>
            <a:r>
              <a:rPr lang="en-US" dirty="0"/>
              <a:t>to equip educators with the tools they can use to make judgements for themselves about ways in which digital technologies can </a:t>
            </a:r>
            <a:r>
              <a:rPr lang="en-US" b="1" dirty="0"/>
              <a:t>add value</a:t>
            </a:r>
            <a:r>
              <a:rPr lang="en-US" dirty="0"/>
              <a:t> to learning and teaching</a:t>
            </a:r>
          </a:p>
        </p:txBody>
      </p:sp>
    </p:spTree>
    <p:extLst>
      <p:ext uri="{BB962C8B-B14F-4D97-AF65-F5344CB8AC3E}">
        <p14:creationId xmlns="" xmlns:p14="http://schemas.microsoft.com/office/powerpoint/2010/main" val="1355327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b="1" dirty="0" smtClean="0"/>
              <a:t>Numeracy </a:t>
            </a:r>
            <a:r>
              <a:rPr lang="en-GB" b="1" dirty="0"/>
              <a:t>and </a:t>
            </a:r>
            <a:r>
              <a:rPr lang="en-GB" b="1" dirty="0" smtClean="0"/>
              <a:t>mathematics</a:t>
            </a:r>
            <a:endParaRPr lang="en-GB" dirty="0"/>
          </a:p>
          <a:p>
            <a:r>
              <a:rPr lang="en-GB" dirty="0" smtClean="0"/>
              <a:t>Numeracy is ‘the </a:t>
            </a:r>
            <a:r>
              <a:rPr lang="en-GB" dirty="0"/>
              <a:t>ability to access, use, interpret and communicate mathematical information and ideas, in order to engage in and manage the mathematical demands of a range of situations in adult life</a:t>
            </a:r>
            <a:r>
              <a:rPr lang="en-GB" dirty="0" smtClean="0"/>
              <a:t>’.</a:t>
            </a:r>
          </a:p>
          <a:p>
            <a:endParaRPr lang="en-GB" dirty="0"/>
          </a:p>
          <a:p>
            <a:pPr marL="0" indent="0">
              <a:buNone/>
            </a:pPr>
            <a:r>
              <a:rPr lang="en-GB" b="1" dirty="0"/>
              <a:t>Digital </a:t>
            </a:r>
            <a:r>
              <a:rPr lang="en-GB" b="1" dirty="0" smtClean="0"/>
              <a:t>technologies</a:t>
            </a:r>
            <a:endParaRPr lang="en-GB" dirty="0"/>
          </a:p>
          <a:p>
            <a:r>
              <a:rPr lang="en-GB" dirty="0"/>
              <a:t>E</a:t>
            </a:r>
            <a:r>
              <a:rPr lang="en-GB" dirty="0" smtClean="0"/>
              <a:t>lectronic </a:t>
            </a:r>
            <a:r>
              <a:rPr lang="en-GB" dirty="0"/>
              <a:t>systems such as online platforms, games, application software, multimedia, cloud computing, online networks, social media, programming </a:t>
            </a:r>
            <a:r>
              <a:rPr lang="en-GB" dirty="0" smtClean="0"/>
              <a:t>tools electronic </a:t>
            </a:r>
            <a:r>
              <a:rPr lang="en-GB" dirty="0"/>
              <a:t>devices such as computers, laptops, tablets, smart phones and other mobile devices, smartboards/ watches, digital recording </a:t>
            </a:r>
            <a:r>
              <a:rPr lang="en-GB" dirty="0" smtClean="0"/>
              <a:t>equipment digital </a:t>
            </a:r>
            <a:r>
              <a:rPr lang="en-GB" dirty="0"/>
              <a:t>means of finding, </a:t>
            </a:r>
            <a:r>
              <a:rPr lang="en-GB" dirty="0" smtClean="0"/>
              <a:t>analysing, </a:t>
            </a:r>
            <a:r>
              <a:rPr lang="en-GB" dirty="0"/>
              <a:t>creating and communicating information in a digital </a:t>
            </a:r>
            <a:r>
              <a:rPr lang="en-GB" dirty="0" smtClean="0"/>
              <a:t>setting. </a:t>
            </a:r>
          </a:p>
          <a:p>
            <a:endParaRPr lang="en-GB" b="1" dirty="0" smtClean="0"/>
          </a:p>
          <a:p>
            <a:pPr marL="0" indent="0">
              <a:buNone/>
            </a:pPr>
            <a:r>
              <a:rPr lang="en-GB" b="1" dirty="0" smtClean="0"/>
              <a:t>Levels</a:t>
            </a:r>
            <a:endParaRPr lang="en-GB" dirty="0"/>
          </a:p>
          <a:p>
            <a:r>
              <a:rPr lang="en-GB" dirty="0" smtClean="0"/>
              <a:t>The </a:t>
            </a:r>
            <a:r>
              <a:rPr lang="en-GB" dirty="0"/>
              <a:t>DigiMaths project has focused on numeracy/mathematics learning at teaching at levels up to European Qualification Framework level </a:t>
            </a:r>
            <a:r>
              <a:rPr lang="en-GB" dirty="0" smtClean="0"/>
              <a:t>4.</a:t>
            </a:r>
          </a:p>
        </p:txBody>
      </p:sp>
    </p:spTree>
    <p:extLst>
      <p:ext uri="{BB962C8B-B14F-4D97-AF65-F5344CB8AC3E}">
        <p14:creationId xmlns="" xmlns:p14="http://schemas.microsoft.com/office/powerpoint/2010/main" val="2729019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 </a:t>
            </a:r>
          </a:p>
        </p:txBody>
      </p:sp>
      <p:sp>
        <p:nvSpPr>
          <p:cNvPr id="3" name="Content Placeholder 2"/>
          <p:cNvSpPr>
            <a:spLocks noGrp="1"/>
          </p:cNvSpPr>
          <p:nvPr>
            <p:ph idx="1"/>
          </p:nvPr>
        </p:nvSpPr>
        <p:spPr/>
        <p:txBody>
          <a:bodyPr>
            <a:normAutofit lnSpcReduction="10000"/>
          </a:bodyPr>
          <a:lstStyle/>
          <a:p>
            <a:pPr marL="0" indent="0">
              <a:buNone/>
            </a:pPr>
            <a:r>
              <a:rPr lang="en-GB" dirty="0" smtClean="0"/>
              <a:t>Our </a:t>
            </a:r>
            <a:r>
              <a:rPr lang="en-GB" dirty="0"/>
              <a:t>review of literature has examined the benefits of </a:t>
            </a:r>
            <a:r>
              <a:rPr lang="en-GB" dirty="0" smtClean="0"/>
              <a:t>integrating </a:t>
            </a:r>
            <a:r>
              <a:rPr lang="en-GB" dirty="0"/>
              <a:t>technology in the mathematics classroom. </a:t>
            </a:r>
            <a:endParaRPr lang="en-GB" dirty="0" smtClean="0"/>
          </a:p>
          <a:p>
            <a:pPr marL="0" indent="0">
              <a:buNone/>
            </a:pPr>
            <a:r>
              <a:rPr lang="en-GB" dirty="0" smtClean="0"/>
              <a:t>The </a:t>
            </a:r>
            <a:r>
              <a:rPr lang="en-GB" dirty="0"/>
              <a:t>barriers </a:t>
            </a:r>
            <a:r>
              <a:rPr lang="en-GB" dirty="0" smtClean="0"/>
              <a:t>to </a:t>
            </a:r>
            <a:r>
              <a:rPr lang="en-GB" dirty="0"/>
              <a:t>integration were also investigated along with how they may be overcome.  </a:t>
            </a:r>
            <a:endParaRPr lang="en-GB" dirty="0" smtClean="0"/>
          </a:p>
          <a:p>
            <a:pPr marL="0" indent="0">
              <a:buNone/>
            </a:pPr>
            <a:r>
              <a:rPr lang="en-GB" dirty="0" smtClean="0"/>
              <a:t>Finally </a:t>
            </a:r>
            <a:r>
              <a:rPr lang="en-GB" dirty="0"/>
              <a:t>the literature has reviewed the current technological landscape of a number countries involved in this Erasmus + research</a:t>
            </a:r>
            <a:r>
              <a:rPr lang="en-GB" dirty="0" smtClean="0"/>
              <a:t>.</a:t>
            </a:r>
            <a:endParaRPr lang="en-GB" dirty="0"/>
          </a:p>
        </p:txBody>
      </p:sp>
    </p:spTree>
    <p:extLst>
      <p:ext uri="{BB962C8B-B14F-4D97-AF65-F5344CB8AC3E}">
        <p14:creationId xmlns="" xmlns:p14="http://schemas.microsoft.com/office/powerpoint/2010/main" val="4204225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DigiMaths Survey</a:t>
            </a:r>
          </a:p>
        </p:txBody>
      </p:sp>
      <p:sp>
        <p:nvSpPr>
          <p:cNvPr id="3" name="Content Placeholder 2"/>
          <p:cNvSpPr>
            <a:spLocks noGrp="1"/>
          </p:cNvSpPr>
          <p:nvPr>
            <p:ph idx="1"/>
          </p:nvPr>
        </p:nvSpPr>
        <p:spPr/>
        <p:txBody>
          <a:bodyPr>
            <a:normAutofit lnSpcReduction="10000"/>
          </a:bodyPr>
          <a:lstStyle/>
          <a:p>
            <a:pPr fontAlgn="base"/>
            <a:r>
              <a:rPr lang="en-GB" dirty="0" smtClean="0"/>
              <a:t>A</a:t>
            </a:r>
            <a:r>
              <a:rPr lang="en-GB" dirty="0"/>
              <a:t> </a:t>
            </a:r>
            <a:r>
              <a:rPr lang="en-GB" dirty="0" smtClean="0"/>
              <a:t>survey </a:t>
            </a:r>
            <a:r>
              <a:rPr lang="en-GB" dirty="0"/>
              <a:t>of teachers in Europe relating to their use of digital technologies to teach mathematics/numeracy in a variety of </a:t>
            </a:r>
            <a:r>
              <a:rPr lang="en-GB" dirty="0" smtClean="0"/>
              <a:t>settings</a:t>
            </a:r>
            <a:r>
              <a:rPr lang="en-GB" dirty="0"/>
              <a:t>.</a:t>
            </a:r>
          </a:p>
          <a:p>
            <a:pPr fontAlgn="base"/>
            <a:r>
              <a:rPr lang="en-GB" dirty="0" smtClean="0"/>
              <a:t>The </a:t>
            </a:r>
            <a:r>
              <a:rPr lang="en-GB" dirty="0"/>
              <a:t>survey was designed to produce data that, along with </a:t>
            </a:r>
            <a:r>
              <a:rPr lang="en-GB" dirty="0" smtClean="0"/>
              <a:t>the </a:t>
            </a:r>
            <a:r>
              <a:rPr lang="en-GB" dirty="0"/>
              <a:t>literature </a:t>
            </a:r>
            <a:r>
              <a:rPr lang="en-GB" dirty="0" smtClean="0"/>
              <a:t>review, </a:t>
            </a:r>
            <a:r>
              <a:rPr lang="en-GB" dirty="0"/>
              <a:t>will directly inform the development of the guidance, the training course and the resources that support the training course. </a:t>
            </a:r>
          </a:p>
          <a:p>
            <a:endParaRPr lang="en-GB" dirty="0"/>
          </a:p>
        </p:txBody>
      </p:sp>
    </p:spTree>
    <p:extLst>
      <p:ext uri="{BB962C8B-B14F-4D97-AF65-F5344CB8AC3E}">
        <p14:creationId xmlns="" xmlns:p14="http://schemas.microsoft.com/office/powerpoint/2010/main" val="1688321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r>
              <a:rPr lang="en-US" dirty="0"/>
              <a:t>In our research we found the Substitution Augmentation Modification Redefinition Model (SAMR Model) a useful tool for thinking about how we use digital technologies for teaching.</a:t>
            </a:r>
            <a:endParaRPr lang="en-GB" dirty="0"/>
          </a:p>
          <a:p>
            <a:r>
              <a:rPr lang="en-US" dirty="0"/>
              <a:t>The SAMR Model offers a method of seeing how digital technology might impact teaching and </a:t>
            </a:r>
            <a:r>
              <a:rPr lang="en-US" dirty="0" smtClean="0"/>
              <a:t>learning</a:t>
            </a:r>
            <a:r>
              <a:rPr lang="en-US" dirty="0"/>
              <a:t>.</a:t>
            </a:r>
            <a:r>
              <a:rPr lang="en-US" dirty="0" smtClean="0"/>
              <a:t> </a:t>
            </a:r>
          </a:p>
          <a:p>
            <a:endParaRPr lang="en-GB" dirty="0"/>
          </a:p>
        </p:txBody>
      </p:sp>
    </p:spTree>
    <p:extLst>
      <p:ext uri="{BB962C8B-B14F-4D97-AF65-F5344CB8AC3E}">
        <p14:creationId xmlns="" xmlns:p14="http://schemas.microsoft.com/office/powerpoint/2010/main" val="3088616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379</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Welcome</vt:lpstr>
      <vt:lpstr>Slide 3</vt:lpstr>
      <vt:lpstr>Slide 4</vt:lpstr>
      <vt:lpstr>Slide 5</vt:lpstr>
      <vt:lpstr>Definitions</vt:lpstr>
      <vt:lpstr>Literature Review </vt:lpstr>
      <vt:lpstr>DigiMaths Survey</vt:lpstr>
      <vt:lpstr>Overview</vt:lpstr>
      <vt:lpstr>Slide 10</vt:lpstr>
      <vt:lpstr>Slide 11</vt:lpstr>
      <vt:lpstr>Slide 12</vt:lpstr>
      <vt:lpstr>The Learning Outcome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Sellers</dc:creator>
  <cp:lastModifiedBy>Jackie</cp:lastModifiedBy>
  <cp:revision>27</cp:revision>
  <dcterms:created xsi:type="dcterms:W3CDTF">2017-01-19T21:02:19Z</dcterms:created>
  <dcterms:modified xsi:type="dcterms:W3CDTF">2017-09-07T13:38:19Z</dcterms:modified>
</cp:coreProperties>
</file>